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3" r:id="rId3"/>
    <p:sldId id="257" r:id="rId4"/>
    <p:sldId id="259" r:id="rId5"/>
    <p:sldId id="260" r:id="rId6"/>
    <p:sldId id="266" r:id="rId7"/>
    <p:sldId id="265" r:id="rId8"/>
    <p:sldId id="267" r:id="rId9"/>
    <p:sldId id="269" r:id="rId10"/>
    <p:sldId id="270" r:id="rId11"/>
    <p:sldId id="268" r:id="rId12"/>
    <p:sldId id="271" r:id="rId13"/>
    <p:sldId id="274" r:id="rId14"/>
    <p:sldId id="273" r:id="rId15"/>
    <p:sldId id="275" r:id="rId16"/>
    <p:sldId id="272" r:id="rId17"/>
    <p:sldId id="276" r:id="rId18"/>
    <p:sldId id="277" r:id="rId19"/>
    <p:sldId id="280" r:id="rId20"/>
    <p:sldId id="281" r:id="rId21"/>
    <p:sldId id="282" r:id="rId22"/>
    <p:sldId id="283" r:id="rId23"/>
    <p:sldId id="285" r:id="rId24"/>
    <p:sldId id="287" r:id="rId25"/>
    <p:sldId id="286" r:id="rId26"/>
    <p:sldId id="289" r:id="rId27"/>
    <p:sldId id="288" r:id="rId28"/>
    <p:sldId id="292" r:id="rId29"/>
    <p:sldId id="293" r:id="rId30"/>
    <p:sldId id="290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75" autoAdjust="0"/>
    <p:restoredTop sz="74351" autoAdjust="0"/>
  </p:normalViewPr>
  <p:slideViewPr>
    <p:cSldViewPr snapToGrid="0" snapToObjects="1">
      <p:cViewPr>
        <p:scale>
          <a:sx n="121" d="100"/>
          <a:sy n="121" d="100"/>
        </p:scale>
        <p:origin x="-2816" y="-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D8521-55D4-724F-9E77-DCE4E6AF8DAA}" type="datetimeFigureOut">
              <a:rPr lang="en-US" smtClean="0"/>
              <a:t>15/05/15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356D1-A52F-C441-9880-B8F448C62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25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22750-117C-6F40-87A9-427DC5EE65B2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15715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Heres </a:t>
            </a:r>
            <a:r>
              <a:rPr lang="nb-NO" dirty="0" err="1" smtClean="0"/>
              <a:t>where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node </a:t>
            </a:r>
            <a:r>
              <a:rPr lang="nb-NO" dirty="0" err="1" smtClean="0"/>
              <a:t>ecosystem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comes</a:t>
            </a:r>
            <a:r>
              <a:rPr lang="nb-NO" baseline="0" dirty="0" smtClean="0"/>
              <a:t> in </a:t>
            </a:r>
            <a:r>
              <a:rPr lang="nb-NO" baseline="0" dirty="0" err="1" smtClean="0"/>
              <a:t>handy</a:t>
            </a:r>
            <a:r>
              <a:rPr lang="nb-NO" baseline="0" dirty="0" smtClean="0"/>
              <a:t>! 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use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node </a:t>
            </a:r>
            <a:r>
              <a:rPr lang="nb-NO" baseline="0" dirty="0" err="1" smtClean="0"/>
              <a:t>package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module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download</a:t>
            </a:r>
            <a:r>
              <a:rPr lang="nb-NO" baseline="0" dirty="0" smtClean="0"/>
              <a:t>…..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22750-117C-6F40-87A9-427DC5EE65B2}" type="slidenum">
              <a:rPr lang="nb-NO" smtClean="0"/>
              <a:t>21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15715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Keypress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allows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you to emit events for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keyspressed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the REPL.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56D1-A52F-C441-9880-B8F448C62DB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419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You should by now be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familar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with Johnny-Five code, but there are a couple of Node specific additions to the code that we can review here:</a:t>
            </a:r>
          </a:p>
          <a:p>
            <a:pPr marL="171450" indent="-171450">
              <a:buFont typeface="Arial"/>
              <a:buChar char="•"/>
            </a:pP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keypress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</a:t>
            </a: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process.stdin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);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Node's global object "process" has two properties called ".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stdin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 and ".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stdout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", which are essentially streams. You can write things into the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stdout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listen to the 'data' event in the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stdin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stream. Here we are setting up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keypress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monitor ".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stdin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".</a:t>
            </a:r>
          </a:p>
          <a:p>
            <a:pPr marL="171450" indent="-171450">
              <a:buFont typeface="Arial"/>
              <a:buChar char="•"/>
            </a:pP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process.stdin.resume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();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Initializes the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stdin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reading process.</a:t>
            </a:r>
          </a:p>
          <a:p>
            <a:pPr marL="171450" indent="-171450">
              <a:buFont typeface="Arial"/>
              <a:buChar char="•"/>
            </a:pP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process.stdin.setEncoding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("utf8");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 character encoding.</a:t>
            </a:r>
          </a:p>
          <a:p>
            <a:pPr marL="171450" indent="-171450">
              <a:buFont typeface="Arial"/>
              <a:buChar char="•"/>
            </a:pPr>
            <a:r>
              <a:rPr lang="en-US" sz="1200" b="1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process.stdin.setRawMode</a:t>
            </a: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(true);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Fire events per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keypress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not on carriage return.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56D1-A52F-C441-9880-B8F448C62DB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88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really just giving</a:t>
            </a:r>
            <a:r>
              <a:rPr lang="en-US" baseline="0" dirty="0" smtClean="0"/>
              <a:t> feedback on the current brightness and rejecting values outside of 0 and 255 (remember that the Led is connected to a PWM Pin).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56D1-A52F-C441-9880-B8F448C62DB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88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This is really just giving</a:t>
            </a:r>
            <a:r>
              <a:rPr lang="en-US" baseline="0" dirty="0" smtClean="0"/>
              <a:t> feedback on the current brightness and rejecting values outside of 0 and 179 (Servo Limits).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56D1-A52F-C441-9880-B8F448C62DB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88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setup as before!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56D1-A52F-C441-9880-B8F448C62DB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04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MQTT</a:t>
            </a:r>
            <a:r>
              <a:rPr lang="nb-NO" baseline="0" dirty="0" smtClean="0"/>
              <a:t> is a </a:t>
            </a:r>
            <a:r>
              <a:rPr lang="nb-NO" baseline="0" dirty="0" err="1" smtClean="0"/>
              <a:t>messaging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protocol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that</a:t>
            </a:r>
            <a:r>
              <a:rPr lang="nb-NO" baseline="0" dirty="0" smtClean="0"/>
              <a:t> is </a:t>
            </a:r>
            <a:r>
              <a:rPr lang="nb-NO" baseline="0" dirty="0" err="1" smtClean="0"/>
              <a:t>very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popular</a:t>
            </a:r>
            <a:r>
              <a:rPr lang="nb-NO" baseline="0" dirty="0" smtClean="0"/>
              <a:t> in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IOT </a:t>
            </a:r>
            <a:r>
              <a:rPr lang="nb-NO" baseline="0" dirty="0" err="1" smtClean="0"/>
              <a:t>world</a:t>
            </a:r>
            <a:r>
              <a:rPr lang="nb-NO" baseline="0" dirty="0" smtClean="0"/>
              <a:t>.  </a:t>
            </a:r>
            <a:r>
              <a:rPr lang="nb-NO" baseline="0" dirty="0" err="1" smtClean="0"/>
              <a:t>We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will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use</a:t>
            </a:r>
            <a:r>
              <a:rPr lang="nb-NO" baseline="0" dirty="0" smtClean="0"/>
              <a:t> a </a:t>
            </a:r>
            <a:r>
              <a:rPr lang="nb-NO" baseline="0" dirty="0" err="1" smtClean="0"/>
              <a:t>Node.js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module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interact</a:t>
            </a:r>
            <a:r>
              <a:rPr lang="nb-NO" baseline="0" dirty="0" smtClean="0"/>
              <a:t> </a:t>
            </a:r>
            <a:r>
              <a:rPr lang="nb-NO" baseline="0" dirty="0" err="1" smtClean="0"/>
              <a:t>with</a:t>
            </a:r>
            <a:r>
              <a:rPr lang="nb-NO" baseline="0" dirty="0" smtClean="0"/>
              <a:t> MQTT.</a:t>
            </a:r>
          </a:p>
          <a:p>
            <a:endParaRPr lang="nb-NO" baseline="0" dirty="0" smtClean="0"/>
          </a:p>
          <a:p>
            <a:endParaRPr lang="nb-NO" baseline="0" dirty="0" smtClean="0"/>
          </a:p>
          <a:p>
            <a:endParaRPr lang="nb-NO" baseline="0" dirty="0" smtClean="0"/>
          </a:p>
          <a:p>
            <a:endParaRPr lang="nb-NO" baseline="0" dirty="0" smtClean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22750-117C-6F40-87A9-427DC5EE65B2}" type="slidenum">
              <a:rPr lang="nb-NO" smtClean="0"/>
              <a:t>28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390526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</a:t>
            </a:r>
            <a:r>
              <a:rPr lang="en-US" baseline="0" dirty="0" smtClean="0"/>
              <a:t> goal is to send messages to our </a:t>
            </a:r>
            <a:r>
              <a:rPr lang="en-US" baseline="0" dirty="0" err="1" smtClean="0"/>
              <a:t>arduino</a:t>
            </a:r>
            <a:r>
              <a:rPr lang="en-US" baseline="0" dirty="0" smtClean="0"/>
              <a:t> rig via a public MQTT broker.  We will send messages from an online MQTT Web Client.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slide shows the message flow.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56D1-A52F-C441-9880-B8F448C62DB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04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Note </a:t>
            </a:r>
            <a:r>
              <a:rPr lang="nb-NO" dirty="0" err="1" smtClean="0"/>
              <a:t>that</a:t>
            </a:r>
            <a:r>
              <a:rPr lang="nb-NO" dirty="0" smtClean="0"/>
              <a:t> JavaScript </a:t>
            </a:r>
            <a:r>
              <a:rPr lang="nb-NO" dirty="0" err="1" smtClean="0"/>
              <a:t>doesn’t</a:t>
            </a:r>
            <a:r>
              <a:rPr lang="nb-NO" dirty="0" smtClean="0"/>
              <a:t> run </a:t>
            </a:r>
            <a:r>
              <a:rPr lang="nb-NO" dirty="0" err="1" smtClean="0"/>
              <a:t>directly</a:t>
            </a:r>
            <a:r>
              <a:rPr lang="nb-NO" dirty="0" smtClean="0"/>
              <a:t> </a:t>
            </a:r>
            <a:r>
              <a:rPr lang="nb-NO" dirty="0" err="1" smtClean="0"/>
              <a:t>on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UNO.  So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how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does</a:t>
            </a:r>
            <a:r>
              <a:rPr lang="nb-NO" baseline="0" dirty="0" smtClean="0"/>
              <a:t> </a:t>
            </a:r>
            <a:r>
              <a:rPr lang="nb-NO" dirty="0" smtClean="0"/>
              <a:t>Johnny-Five </a:t>
            </a:r>
            <a:r>
              <a:rPr lang="nb-NO" dirty="0" err="1" smtClean="0"/>
              <a:t>actually</a:t>
            </a:r>
            <a:r>
              <a:rPr lang="nb-NO" dirty="0" smtClean="0"/>
              <a:t> </a:t>
            </a:r>
            <a:r>
              <a:rPr lang="nb-NO" dirty="0" err="1" smtClean="0"/>
              <a:t>work</a:t>
            </a:r>
            <a:r>
              <a:rPr lang="nb-NO" dirty="0" smtClean="0"/>
              <a:t>?  </a:t>
            </a:r>
          </a:p>
          <a:p>
            <a:endParaRPr lang="nb-NO" dirty="0" smtClean="0"/>
          </a:p>
          <a:p>
            <a:r>
              <a:rPr lang="nb-NO" dirty="0" err="1" smtClean="0"/>
              <a:t>Well</a:t>
            </a:r>
            <a:r>
              <a:rPr lang="nb-NO" dirty="0" smtClean="0"/>
              <a:t> </a:t>
            </a:r>
            <a:r>
              <a:rPr lang="nb-NO" dirty="0" err="1" smtClean="0"/>
              <a:t>bascially</a:t>
            </a:r>
            <a:r>
              <a:rPr lang="nb-NO" dirty="0" smtClean="0"/>
              <a:t> </a:t>
            </a:r>
            <a:r>
              <a:rPr lang="nb-NO" dirty="0" err="1" smtClean="0"/>
              <a:t>we</a:t>
            </a:r>
            <a:r>
              <a:rPr lang="nb-NO" baseline="0" dirty="0" smtClean="0"/>
              <a:t> start by </a:t>
            </a:r>
            <a:r>
              <a:rPr lang="nb-NO" baseline="0" dirty="0" err="1" smtClean="0"/>
              <a:t>installing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Firmata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Protocol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Arduino</a:t>
            </a:r>
            <a:r>
              <a:rPr lang="nb-NO" baseline="0" dirty="0" smtClean="0"/>
              <a:t> UNO.  This </a:t>
            </a:r>
            <a:r>
              <a:rPr lang="nb-NO" baseline="0" dirty="0" err="1" smtClean="0"/>
              <a:t>provides</a:t>
            </a:r>
            <a:r>
              <a:rPr lang="nb-NO" baseline="0" dirty="0" smtClean="0"/>
              <a:t> an API for controlling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board</a:t>
            </a:r>
            <a:r>
              <a:rPr lang="nb-NO" baseline="0" dirty="0" smtClean="0"/>
              <a:t>.  The Johnny-Five </a:t>
            </a:r>
            <a:r>
              <a:rPr lang="nb-NO" baseline="0" dirty="0" err="1" smtClean="0"/>
              <a:t>process</a:t>
            </a:r>
            <a:r>
              <a:rPr lang="nb-NO" baseline="0" dirty="0" smtClean="0"/>
              <a:t> runs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your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laptop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sends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commands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Arduino</a:t>
            </a:r>
            <a:r>
              <a:rPr lang="nb-NO" baseline="0" dirty="0" smtClean="0"/>
              <a:t> via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Firmata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Protocol</a:t>
            </a:r>
            <a:r>
              <a:rPr lang="nb-NO" baseline="0" dirty="0" smtClean="0"/>
              <a:t>.  This </a:t>
            </a:r>
            <a:r>
              <a:rPr lang="nb-NO" baseline="0" dirty="0" err="1" smtClean="0"/>
              <a:t>requires</a:t>
            </a:r>
            <a:r>
              <a:rPr lang="nb-NO" baseline="0" dirty="0" smtClean="0"/>
              <a:t> a </a:t>
            </a:r>
            <a:r>
              <a:rPr lang="nb-NO" baseline="0" dirty="0" err="1" smtClean="0"/>
              <a:t>serial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connection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which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can</a:t>
            </a:r>
            <a:r>
              <a:rPr lang="nb-NO" baseline="0" dirty="0" smtClean="0"/>
              <a:t> be a </a:t>
            </a:r>
            <a:r>
              <a:rPr lang="nb-NO" baseline="0" dirty="0" err="1" smtClean="0"/>
              <a:t>cable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bluetooth</a:t>
            </a:r>
            <a:r>
              <a:rPr lang="nb-NO" baseline="0" dirty="0" smtClean="0"/>
              <a:t> or </a:t>
            </a:r>
            <a:r>
              <a:rPr lang="nb-NO" baseline="0" dirty="0" err="1" smtClean="0"/>
              <a:t>wireless</a:t>
            </a:r>
            <a:r>
              <a:rPr lang="nb-NO" baseline="0" dirty="0" smtClean="0"/>
              <a:t>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22750-117C-6F40-87A9-427DC5EE65B2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6058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So my </a:t>
            </a:r>
            <a:r>
              <a:rPr lang="nb-NO" dirty="0" err="1" smtClean="0"/>
              <a:t>next</a:t>
            </a:r>
            <a:r>
              <a:rPr lang="nb-NO" dirty="0" smtClean="0"/>
              <a:t> </a:t>
            </a:r>
            <a:r>
              <a:rPr lang="nb-NO" dirty="0" err="1" smtClean="0"/>
              <a:t>step</a:t>
            </a:r>
            <a:r>
              <a:rPr lang="nb-NO" dirty="0" smtClean="0"/>
              <a:t> </a:t>
            </a:r>
            <a:r>
              <a:rPr lang="nb-NO" dirty="0" err="1" smtClean="0"/>
              <a:t>was</a:t>
            </a:r>
            <a:r>
              <a:rPr lang="nb-NO" dirty="0" smtClean="0"/>
              <a:t> to </a:t>
            </a:r>
            <a:r>
              <a:rPr lang="nb-NO" dirty="0" err="1" smtClean="0"/>
              <a:t>buy</a:t>
            </a:r>
            <a:r>
              <a:rPr lang="nb-NO" dirty="0" smtClean="0"/>
              <a:t> </a:t>
            </a:r>
            <a:r>
              <a:rPr lang="nb-NO" dirty="0" err="1" smtClean="0"/>
              <a:t>some</a:t>
            </a:r>
            <a:r>
              <a:rPr lang="nb-NO" dirty="0" smtClean="0"/>
              <a:t> </a:t>
            </a:r>
            <a:r>
              <a:rPr lang="nb-NO" dirty="0" err="1" smtClean="0"/>
              <a:t>equipment</a:t>
            </a:r>
            <a:r>
              <a:rPr lang="nb-NO" dirty="0" smtClean="0"/>
              <a:t> – I </a:t>
            </a:r>
            <a:r>
              <a:rPr lang="nb-NO" dirty="0" err="1" smtClean="0"/>
              <a:t>picked</a:t>
            </a:r>
            <a:r>
              <a:rPr lang="nb-NO" dirty="0" smtClean="0"/>
              <a:t> up an </a:t>
            </a:r>
            <a:r>
              <a:rPr lang="nb-NO" dirty="0" err="1" smtClean="0"/>
              <a:t>Arduino</a:t>
            </a:r>
            <a:r>
              <a:rPr lang="nb-NO" dirty="0" smtClean="0"/>
              <a:t> </a:t>
            </a:r>
            <a:r>
              <a:rPr lang="nb-NO" dirty="0" err="1" smtClean="0"/>
              <a:t>experimenters</a:t>
            </a:r>
            <a:r>
              <a:rPr lang="nb-NO" dirty="0" smtClean="0"/>
              <a:t> </a:t>
            </a:r>
            <a:r>
              <a:rPr lang="nb-NO" dirty="0" err="1" smtClean="0"/>
              <a:t>kit</a:t>
            </a:r>
            <a:r>
              <a:rPr lang="nb-NO" dirty="0" smtClean="0"/>
              <a:t> for </a:t>
            </a:r>
            <a:r>
              <a:rPr lang="nb-NO" dirty="0" err="1" smtClean="0"/>
              <a:t>about</a:t>
            </a:r>
            <a:r>
              <a:rPr lang="nb-NO" dirty="0" smtClean="0"/>
              <a:t> 700kr – and </a:t>
            </a:r>
            <a:r>
              <a:rPr lang="nb-NO" dirty="0" err="1" smtClean="0"/>
              <a:t>now</a:t>
            </a:r>
            <a:r>
              <a:rPr lang="nb-NO" dirty="0" smtClean="0"/>
              <a:t> I </a:t>
            </a:r>
            <a:r>
              <a:rPr lang="nb-NO" dirty="0" err="1" smtClean="0"/>
              <a:t>will</a:t>
            </a:r>
            <a:r>
              <a:rPr lang="nb-NO" baseline="0" dirty="0" smtClean="0"/>
              <a:t> show </a:t>
            </a:r>
            <a:r>
              <a:rPr lang="nb-NO" baseline="0" dirty="0" err="1" smtClean="0"/>
              <a:t>you</a:t>
            </a:r>
            <a:r>
              <a:rPr lang="nb-NO" baseline="0" dirty="0" smtClean="0"/>
              <a:t> my first program.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22750-117C-6F40-87A9-427DC5EE65B2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55936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Require statement </a:t>
            </a:r>
          </a:p>
          <a:p>
            <a:endParaRPr lang="en-US" dirty="0" smtClean="0"/>
          </a:p>
          <a:p>
            <a:r>
              <a:rPr lang="en-US" dirty="0" smtClean="0"/>
              <a:t>On ready event</a:t>
            </a:r>
          </a:p>
          <a:p>
            <a:endParaRPr lang="en-US" dirty="0" smtClean="0"/>
          </a:p>
          <a:p>
            <a:r>
              <a:rPr lang="en-US" dirty="0" smtClean="0"/>
              <a:t>Led</a:t>
            </a:r>
            <a:r>
              <a:rPr lang="en-US" baseline="0" dirty="0" smtClean="0"/>
              <a:t> object, </a:t>
            </a:r>
            <a:r>
              <a:rPr lang="en-US" baseline="0" dirty="0" err="1" smtClean="0"/>
              <a:t>initialised</a:t>
            </a:r>
            <a:r>
              <a:rPr lang="en-US" baseline="0" dirty="0" smtClean="0"/>
              <a:t> with pin 13 (location of the build in Led)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Led method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56D1-A52F-C441-9880-B8F448C62D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402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Resistors</a:t>
            </a:r>
            <a:endParaRPr lang="en-US" dirty="0" smtClean="0"/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330 ohm resistor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prevents the LED from being burnt out.</a:t>
            </a: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10k ohm resistor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is included because an </a:t>
            </a:r>
            <a:r>
              <a:rPr 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Arduino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doesn't sense the same way we do (</a:t>
            </a:r>
            <a:r>
              <a:rPr 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ie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button pressed, button </a:t>
            </a:r>
            <a:r>
              <a:rPr 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unpressed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). Instead it looks at the voltage on the pin and decides whether it is HIGH or LOW. The button is set up to pull the </a:t>
            </a:r>
            <a:r>
              <a:rPr 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Arduino's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pin LOW when it is pressed, however, when the button is </a:t>
            </a:r>
            <a:r>
              <a:rPr 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unpressed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voltage of the pin will float (causing occasional errors). To get the </a:t>
            </a:r>
            <a:r>
              <a:rPr 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Arduino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reliably read the pin as HIGH when the button is </a:t>
            </a:r>
            <a:r>
              <a:rPr 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unpressed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we add the pull up resistor.</a:t>
            </a: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Led</a:t>
            </a:r>
          </a:p>
          <a:p>
            <a:endParaRPr lang="en-US" sz="120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Make sure it’s the right way around.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56D1-A52F-C441-9880-B8F448C62D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89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Now adding the Button</a:t>
            </a:r>
            <a:r>
              <a:rPr lang="en-US" baseline="0" dirty="0" smtClean="0"/>
              <a:t> object and connected it to Pin 11.</a:t>
            </a:r>
          </a:p>
          <a:p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Led is connected to pin 5.</a:t>
            </a:r>
          </a:p>
          <a:p>
            <a:endParaRPr lang="en-US" baseline="0" dirty="0" smtClean="0"/>
          </a:p>
          <a:p>
            <a:r>
              <a:rPr lang="en-US" baseline="0" dirty="0" smtClean="0"/>
              <a:t>On up and down events the Led is faded on and off.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the REPL object.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56D1-A52F-C441-9880-B8F448C62D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883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Led setup is unchanged.</a:t>
            </a:r>
          </a:p>
          <a:p>
            <a:endParaRPr lang="en-US" dirty="0" smtClean="0"/>
          </a:p>
          <a:p>
            <a:r>
              <a:rPr lang="en-US" b="1" baseline="0" dirty="0" err="1" smtClean="0"/>
              <a:t>Pentiometer</a:t>
            </a:r>
            <a:r>
              <a:rPr lang="en-US" b="1" baseline="0" dirty="0" smtClean="0"/>
              <a:t> </a:t>
            </a:r>
            <a:endParaRPr lang="en-US" b="1" dirty="0" smtClean="0"/>
          </a:p>
          <a:p>
            <a:r>
              <a:rPr lang="en-US" dirty="0" smtClean="0"/>
              <a:t>Added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Pentiometer</a:t>
            </a:r>
            <a:r>
              <a:rPr lang="en-US" baseline="0" dirty="0" smtClean="0"/>
              <a:t> – note three pins – positive, negative and PWM.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Servo</a:t>
            </a:r>
          </a:p>
          <a:p>
            <a:r>
              <a:rPr lang="en-US" baseline="0" dirty="0" smtClean="0"/>
              <a:t>Added Servo – note three pins – positive, negative and Analog.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56D1-A52F-C441-9880-B8F448C62D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35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Instantiated the Servo Object (connected to the Digital PWM Pin 11 on the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Arduino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UNO). The 256 different output values supported by the PWM Pin tell the Servo to move to a variety of positions.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Instantiated the LED Object (connected to the Digital PWM Pin 5 on the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Arduino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UNO). The 256 different values supported by the PWM Pin will make LED light up with different intensities.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Instantiated a Sensor Object to represent the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Potentiomenter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(connected to the Analog Pin "A0" on the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Arduino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UNO). This allows for a range of inputs from 0 to 1024, depending on the position of the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Potentiomenter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Note that the '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' parameter refers to how often the Sensor will be read.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On events from the Potentiometer: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..the LED was brightened or dimmed accordingly.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..the 10 bit input value (provided by the Potentiometer) was mapped to the range of movement supported by the Servo (180 degrees) and the Servo was moved to reflect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56D1-A52F-C441-9880-B8F448C62D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883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Same setup as before – just removed </a:t>
            </a:r>
            <a:r>
              <a:rPr lang="en-US" dirty="0" err="1" smtClean="0"/>
              <a:t>Pentiometer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E356D1-A52F-C441-9880-B8F448C62D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04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15/05/15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03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15/05/15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68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15/05/15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41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15/05/15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93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15/05/15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5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15/05/15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718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15/05/15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3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15/05/15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38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15/05/15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41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15/05/15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08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15/05/15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91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C5F7C-1505-DA4D-B113-5FF908CFF57D}" type="datetimeFigureOut">
              <a:rPr lang="en-US" smtClean="0"/>
              <a:t>15/05/15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0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1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321997"/>
            <a:ext cx="9144000" cy="2872521"/>
          </a:xfrm>
        </p:spPr>
        <p:txBody>
          <a:bodyPr>
            <a:noAutofit/>
          </a:bodyPr>
          <a:lstStyle/>
          <a:p>
            <a:r>
              <a:rPr lang="en-US" sz="11500" b="1" dirty="0" smtClean="0">
                <a:solidFill>
                  <a:srgbClr val="FF6600"/>
                </a:solidFill>
              </a:rPr>
              <a:t>Getting started with </a:t>
            </a:r>
            <a:r>
              <a:rPr lang="en-US" sz="11500" b="1" dirty="0" err="1" smtClean="0">
                <a:solidFill>
                  <a:srgbClr val="FF6600"/>
                </a:solidFill>
              </a:rPr>
              <a:t>NodeBots</a:t>
            </a:r>
            <a:r>
              <a:rPr lang="en-US" sz="11500" b="1" smtClean="0">
                <a:solidFill>
                  <a:srgbClr val="FF6600"/>
                </a:solidFill>
              </a:rPr>
              <a:t>!</a:t>
            </a:r>
            <a:endParaRPr lang="en-US" sz="11500" b="1" dirty="0">
              <a:solidFill>
                <a:srgbClr val="FF6600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420714" y="5511432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Mark West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77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04363" y="1427493"/>
            <a:ext cx="8606117" cy="4211307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solidFill>
                  <a:srgbClr val="FF6600"/>
                </a:solidFill>
              </a:rPr>
              <a:t>Exercise Two</a:t>
            </a:r>
          </a:p>
          <a:p>
            <a:r>
              <a:rPr lang="en-US" sz="8000" dirty="0" smtClean="0">
                <a:solidFill>
                  <a:srgbClr val="FF6600"/>
                </a:solidFill>
              </a:rPr>
              <a:t>Simple LED Blink</a:t>
            </a:r>
            <a:endParaRPr lang="en-US" sz="8000" dirty="0">
              <a:solidFill>
                <a:srgbClr val="FF6600"/>
              </a:solidFill>
            </a:endParaRPr>
          </a:p>
        </p:txBody>
      </p:sp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27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4813"/>
            <a:ext cx="8229600" cy="56013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five = require("</a:t>
            </a:r>
            <a:r>
              <a:rPr lang="en-US" sz="2400" dirty="0" err="1">
                <a:latin typeface="Courier"/>
                <a:cs typeface="Courier"/>
              </a:rPr>
              <a:t>johnny</a:t>
            </a:r>
            <a:r>
              <a:rPr lang="en-US" sz="2400" dirty="0">
                <a:latin typeface="Courier"/>
                <a:cs typeface="Courier"/>
              </a:rPr>
              <a:t>-five");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err="1">
                <a:latin typeface="Courier"/>
                <a:cs typeface="Courier"/>
              </a:rPr>
              <a:t>var</a:t>
            </a:r>
            <a:r>
              <a:rPr lang="en-US" sz="2400" dirty="0">
                <a:latin typeface="Courier"/>
                <a:cs typeface="Courier"/>
              </a:rPr>
              <a:t> </a:t>
            </a:r>
            <a:r>
              <a:rPr lang="en-US" sz="2400" dirty="0" err="1">
                <a:latin typeface="Courier"/>
                <a:cs typeface="Courier"/>
              </a:rPr>
              <a:t>myBoard</a:t>
            </a:r>
            <a:r>
              <a:rPr lang="en-US" sz="2400" dirty="0">
                <a:latin typeface="Courier"/>
                <a:cs typeface="Courier"/>
              </a:rPr>
              <a:t>, </a:t>
            </a:r>
            <a:r>
              <a:rPr lang="en-US" sz="2400" dirty="0" err="1">
                <a:latin typeface="Courier"/>
                <a:cs typeface="Courier"/>
              </a:rPr>
              <a:t>myLed</a:t>
            </a:r>
            <a:r>
              <a:rPr lang="en-US" sz="24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err="1">
                <a:latin typeface="Courier"/>
                <a:cs typeface="Courier"/>
              </a:rPr>
              <a:t>myBoard</a:t>
            </a:r>
            <a:r>
              <a:rPr lang="en-US" sz="2400" dirty="0">
                <a:latin typeface="Courier"/>
                <a:cs typeface="Courier"/>
              </a:rPr>
              <a:t> = new </a:t>
            </a:r>
            <a:r>
              <a:rPr lang="en-US" sz="2400" dirty="0" err="1">
                <a:latin typeface="Courier"/>
                <a:cs typeface="Courier"/>
              </a:rPr>
              <a:t>five.Board</a:t>
            </a:r>
            <a:r>
              <a:rPr lang="en-US" sz="24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 err="1">
                <a:latin typeface="Courier"/>
                <a:cs typeface="Courier"/>
              </a:rPr>
              <a:t>myBoard.on</a:t>
            </a:r>
            <a:r>
              <a:rPr lang="en-US" sz="2400" dirty="0">
                <a:latin typeface="Courier"/>
                <a:cs typeface="Courier"/>
              </a:rPr>
              <a:t>("ready", function() {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    </a:t>
            </a:r>
            <a:r>
              <a:rPr lang="en-US" sz="2400" dirty="0" smtClean="0">
                <a:latin typeface="Courier"/>
                <a:cs typeface="Courier"/>
              </a:rPr>
              <a:t>	</a:t>
            </a:r>
            <a:r>
              <a:rPr lang="en-US" sz="2400" dirty="0" err="1" smtClean="0">
                <a:latin typeface="Courier"/>
                <a:cs typeface="Courier"/>
              </a:rPr>
              <a:t>myLed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= new </a:t>
            </a:r>
            <a:r>
              <a:rPr lang="en-US" sz="2400" dirty="0" err="1">
                <a:latin typeface="Courier"/>
                <a:cs typeface="Courier"/>
              </a:rPr>
              <a:t>five.Led</a:t>
            </a:r>
            <a:r>
              <a:rPr lang="en-US" sz="2400" dirty="0">
                <a:latin typeface="Courier"/>
                <a:cs typeface="Courier"/>
              </a:rPr>
              <a:t>(13);</a:t>
            </a:r>
          </a:p>
          <a:p>
            <a:pPr marL="0" indent="0">
              <a:buNone/>
            </a:pPr>
            <a:endParaRPr lang="en-US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da-DK" sz="2400" dirty="0">
                <a:latin typeface="Courier"/>
                <a:cs typeface="Courier"/>
              </a:rPr>
              <a:t>    </a:t>
            </a:r>
            <a:r>
              <a:rPr lang="da-DK" sz="2400" dirty="0" smtClean="0">
                <a:latin typeface="Courier"/>
                <a:cs typeface="Courier"/>
              </a:rPr>
              <a:t>	</a:t>
            </a:r>
            <a:r>
              <a:rPr lang="da-DK" sz="2400" dirty="0" err="1" smtClean="0">
                <a:latin typeface="Courier"/>
                <a:cs typeface="Courier"/>
              </a:rPr>
              <a:t>myLed.blink</a:t>
            </a:r>
            <a:r>
              <a:rPr lang="da-DK" sz="2400" dirty="0">
                <a:latin typeface="Courier"/>
                <a:cs typeface="Courier"/>
              </a:rPr>
              <a:t>(500);</a:t>
            </a:r>
          </a:p>
          <a:p>
            <a:pPr marL="0" indent="0">
              <a:buNone/>
            </a:pPr>
            <a:endParaRPr lang="da-DK" sz="2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da-DK" sz="2400" dirty="0">
                <a:latin typeface="Courier"/>
                <a:cs typeface="Courier"/>
              </a:rPr>
              <a:t>});</a:t>
            </a:r>
            <a:endParaRPr lang="en-US" sz="24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99831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04363" y="1427493"/>
            <a:ext cx="8606117" cy="4211307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solidFill>
                  <a:srgbClr val="FF6600"/>
                </a:solidFill>
              </a:rPr>
              <a:t>Exercise Three</a:t>
            </a:r>
          </a:p>
          <a:p>
            <a:r>
              <a:rPr lang="en-US" sz="8000" dirty="0" smtClean="0">
                <a:solidFill>
                  <a:srgbClr val="FF6600"/>
                </a:solidFill>
              </a:rPr>
              <a:t>Controlling LED with Button</a:t>
            </a:r>
            <a:endParaRPr lang="en-US" sz="8000" dirty="0">
              <a:solidFill>
                <a:srgbClr val="FF6600"/>
              </a:solidFill>
            </a:endParaRPr>
          </a:p>
        </p:txBody>
      </p:sp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021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24038" r="-24038"/>
          <a:stretch>
            <a:fillRect/>
          </a:stretch>
        </p:blipFill>
        <p:spPr>
          <a:xfrm>
            <a:off x="-220400" y="902679"/>
            <a:ext cx="9707849" cy="5338943"/>
          </a:xfrm>
        </p:spPr>
      </p:pic>
    </p:spTree>
    <p:extLst>
      <p:ext uri="{BB962C8B-B14F-4D97-AF65-F5344CB8AC3E}">
        <p14:creationId xmlns:p14="http://schemas.microsoft.com/office/powerpoint/2010/main" val="462743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4813"/>
            <a:ext cx="8229600" cy="56013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five = require("</a:t>
            </a:r>
            <a:r>
              <a:rPr lang="en-US" sz="1400" dirty="0" err="1">
                <a:latin typeface="Courier"/>
                <a:cs typeface="Courier"/>
              </a:rPr>
              <a:t>johnny</a:t>
            </a:r>
            <a:r>
              <a:rPr lang="en-US" sz="1400" dirty="0">
                <a:latin typeface="Courier"/>
                <a:cs typeface="Courier"/>
              </a:rPr>
              <a:t>-five");</a:t>
            </a:r>
          </a:p>
          <a:p>
            <a:pPr marL="0" indent="0">
              <a:buNone/>
            </a:pPr>
            <a:r>
              <a:rPr lang="en-US" sz="1400" dirty="0" err="1">
                <a:latin typeface="Courier"/>
                <a:cs typeface="Courier"/>
              </a:rPr>
              <a:t>var</a:t>
            </a:r>
            <a:r>
              <a:rPr lang="en-US" sz="1400" dirty="0">
                <a:latin typeface="Courier"/>
                <a:cs typeface="Courier"/>
              </a:rPr>
              <a:t> </a:t>
            </a:r>
            <a:r>
              <a:rPr lang="en-US" sz="1400" dirty="0" err="1">
                <a:latin typeface="Courier"/>
                <a:cs typeface="Courier"/>
              </a:rPr>
              <a:t>myBoard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myLed</a:t>
            </a:r>
            <a:r>
              <a:rPr lang="en-US" sz="1400" dirty="0">
                <a:latin typeface="Courier"/>
                <a:cs typeface="Courier"/>
              </a:rPr>
              <a:t>, </a:t>
            </a:r>
            <a:r>
              <a:rPr lang="en-US" sz="1400" dirty="0" err="1">
                <a:latin typeface="Courier"/>
                <a:cs typeface="Courier"/>
              </a:rPr>
              <a:t>myButton</a:t>
            </a:r>
            <a:r>
              <a:rPr lang="en-US" sz="14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err="1">
                <a:latin typeface="Courier"/>
                <a:cs typeface="Courier"/>
              </a:rPr>
              <a:t>myBoard</a:t>
            </a:r>
            <a:r>
              <a:rPr lang="en-US" sz="1400" dirty="0">
                <a:latin typeface="Courier"/>
                <a:cs typeface="Courier"/>
              </a:rPr>
              <a:t> = new </a:t>
            </a:r>
            <a:r>
              <a:rPr lang="en-US" sz="1400" dirty="0" err="1">
                <a:latin typeface="Courier"/>
                <a:cs typeface="Courier"/>
              </a:rPr>
              <a:t>five.Board</a:t>
            </a:r>
            <a:r>
              <a:rPr lang="en-US" sz="14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 err="1">
                <a:latin typeface="Courier"/>
                <a:cs typeface="Courier"/>
              </a:rPr>
              <a:t>myBoard.on</a:t>
            </a:r>
            <a:r>
              <a:rPr lang="en-US" sz="1400" dirty="0">
                <a:latin typeface="Courier"/>
                <a:cs typeface="Courier"/>
              </a:rPr>
              <a:t>("ready", function() {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 err="1">
                <a:latin typeface="Courier"/>
                <a:cs typeface="Courier"/>
              </a:rPr>
              <a:t>myLed</a:t>
            </a:r>
            <a:r>
              <a:rPr lang="en-US" sz="1400" dirty="0">
                <a:latin typeface="Courier"/>
                <a:cs typeface="Courier"/>
              </a:rPr>
              <a:t> = new </a:t>
            </a:r>
            <a:r>
              <a:rPr lang="en-US" sz="1400" dirty="0" err="1">
                <a:latin typeface="Courier"/>
                <a:cs typeface="Courier"/>
              </a:rPr>
              <a:t>five.Led</a:t>
            </a:r>
            <a:r>
              <a:rPr lang="en-US" sz="1400" dirty="0">
                <a:latin typeface="Courier"/>
                <a:cs typeface="Courier"/>
              </a:rPr>
              <a:t>(5);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 err="1">
                <a:latin typeface="Courier"/>
                <a:cs typeface="Courier"/>
              </a:rPr>
              <a:t>myButton</a:t>
            </a:r>
            <a:r>
              <a:rPr lang="en-US" sz="1400" dirty="0">
                <a:latin typeface="Courier"/>
                <a:cs typeface="Courier"/>
              </a:rPr>
              <a:t> = new </a:t>
            </a:r>
            <a:r>
              <a:rPr lang="en-US" sz="1400" dirty="0" err="1">
                <a:latin typeface="Courier"/>
                <a:cs typeface="Courier"/>
              </a:rPr>
              <a:t>five.Button</a:t>
            </a:r>
            <a:r>
              <a:rPr lang="en-US" sz="1400" dirty="0">
                <a:latin typeface="Courier"/>
                <a:cs typeface="Courier"/>
              </a:rPr>
              <a:t>(11)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 err="1">
                <a:latin typeface="Courier"/>
                <a:cs typeface="Courier"/>
              </a:rPr>
              <a:t>myButton.on</a:t>
            </a:r>
            <a:r>
              <a:rPr lang="en-US" sz="1400" dirty="0">
                <a:latin typeface="Courier"/>
                <a:cs typeface="Courier"/>
              </a:rPr>
              <a:t>("up", function(value){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</a:t>
            </a:r>
            <a:r>
              <a:rPr lang="en-US" sz="1400" dirty="0" err="1">
                <a:latin typeface="Courier"/>
                <a:cs typeface="Courier"/>
              </a:rPr>
              <a:t>myLed.fadeOut</a:t>
            </a:r>
            <a:r>
              <a:rPr lang="en-US" sz="14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});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 err="1">
                <a:latin typeface="Courier"/>
                <a:cs typeface="Courier"/>
              </a:rPr>
              <a:t>myButton.on</a:t>
            </a:r>
            <a:r>
              <a:rPr lang="en-US" sz="1400" dirty="0">
                <a:latin typeface="Courier"/>
                <a:cs typeface="Courier"/>
              </a:rPr>
              <a:t>("down", function(value){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</a:t>
            </a:r>
            <a:r>
              <a:rPr lang="en-US" sz="1400" dirty="0" err="1">
                <a:latin typeface="Courier"/>
                <a:cs typeface="Courier"/>
              </a:rPr>
              <a:t>myLed.fadeIn</a:t>
            </a:r>
            <a:r>
              <a:rPr lang="en-US" sz="14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});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</a:t>
            </a:r>
            <a:r>
              <a:rPr lang="en-US" sz="1400" dirty="0" err="1">
                <a:latin typeface="Courier"/>
                <a:cs typeface="Courier"/>
              </a:rPr>
              <a:t>this.repl.inject</a:t>
            </a:r>
            <a:r>
              <a:rPr lang="en-US" sz="1400" dirty="0">
                <a:latin typeface="Courier"/>
                <a:cs typeface="Courier"/>
              </a:rPr>
              <a:t>({</a:t>
            </a: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  </a:t>
            </a:r>
            <a:r>
              <a:rPr lang="en-US" sz="1400" dirty="0" err="1">
                <a:latin typeface="Courier"/>
                <a:cs typeface="Courier"/>
              </a:rPr>
              <a:t>replLed</a:t>
            </a:r>
            <a:r>
              <a:rPr lang="en-US" sz="1400" dirty="0">
                <a:latin typeface="Courier"/>
                <a:cs typeface="Courier"/>
              </a:rPr>
              <a:t>: </a:t>
            </a:r>
            <a:r>
              <a:rPr lang="en-US" sz="1400" dirty="0" err="1">
                <a:latin typeface="Courier"/>
                <a:cs typeface="Courier"/>
              </a:rPr>
              <a:t>myLed</a:t>
            </a: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  });</a:t>
            </a:r>
          </a:p>
          <a:p>
            <a:pPr marL="0" indent="0">
              <a:buNone/>
            </a:pPr>
            <a:endParaRPr lang="en-US" sz="14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>
                <a:latin typeface="Courier"/>
                <a:cs typeface="Courier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977529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04363" y="671762"/>
            <a:ext cx="8606117" cy="4211307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solidFill>
                  <a:srgbClr val="FF6600"/>
                </a:solidFill>
              </a:rPr>
              <a:t>Exercise Four </a:t>
            </a:r>
          </a:p>
          <a:p>
            <a:r>
              <a:rPr lang="en-US" sz="8000" dirty="0" smtClean="0">
                <a:solidFill>
                  <a:srgbClr val="FF6600"/>
                </a:solidFill>
              </a:rPr>
              <a:t>Controlling LED &amp; Servo with </a:t>
            </a:r>
            <a:r>
              <a:rPr lang="en-US" sz="8000" dirty="0" err="1" smtClean="0">
                <a:solidFill>
                  <a:srgbClr val="FF6600"/>
                </a:solidFill>
              </a:rPr>
              <a:t>Pentiomenter</a:t>
            </a:r>
            <a:endParaRPr lang="en-US" sz="8000" dirty="0">
              <a:solidFill>
                <a:srgbClr val="FF6600"/>
              </a:solidFill>
            </a:endParaRPr>
          </a:p>
        </p:txBody>
      </p:sp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04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rcRect l="-22424" r="-22424"/>
          <a:stretch>
            <a:fillRect/>
          </a:stretch>
        </p:blipFill>
        <p:spPr>
          <a:xfrm>
            <a:off x="-683295" y="703250"/>
            <a:ext cx="10412406" cy="5726422"/>
          </a:xfrm>
        </p:spPr>
      </p:pic>
    </p:spTree>
    <p:extLst>
      <p:ext uri="{BB962C8B-B14F-4D97-AF65-F5344CB8AC3E}">
        <p14:creationId xmlns:p14="http://schemas.microsoft.com/office/powerpoint/2010/main" val="431786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Arduino</a:t>
            </a:r>
            <a:r>
              <a:rPr lang="en-US" dirty="0" smtClean="0"/>
              <a:t> Pin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i="1" dirty="0"/>
              <a:t>Analog Pins</a:t>
            </a:r>
            <a:r>
              <a:rPr lang="en-US" b="1" dirty="0"/>
              <a:t> </a:t>
            </a:r>
            <a:r>
              <a:rPr lang="en-US" dirty="0"/>
              <a:t>let you read/write analog values with 10 bits of resolution (i.e. 1024 different values).</a:t>
            </a:r>
          </a:p>
          <a:p>
            <a:r>
              <a:rPr lang="en-US" b="1" i="1" dirty="0"/>
              <a:t>Digital Pins</a:t>
            </a:r>
            <a:r>
              <a:rPr lang="en-US" b="1" dirty="0"/>
              <a:t> </a:t>
            </a:r>
            <a:r>
              <a:rPr lang="en-US" dirty="0"/>
              <a:t>allow read/write of </a:t>
            </a:r>
            <a:r>
              <a:rPr lang="en-US" dirty="0" err="1"/>
              <a:t>boolean</a:t>
            </a:r>
            <a:r>
              <a:rPr lang="en-US" dirty="0"/>
              <a:t> values, basically off or on.</a:t>
            </a:r>
          </a:p>
          <a:p>
            <a:r>
              <a:rPr lang="en-US" b="1" i="1" dirty="0"/>
              <a:t>Digital PWM Pins</a:t>
            </a:r>
            <a:r>
              <a:rPr lang="en-US" b="1" dirty="0"/>
              <a:t> </a:t>
            </a:r>
            <a:r>
              <a:rPr lang="en-US" dirty="0"/>
              <a:t>provide 8 bits of resolution (i.e. 256 different values). This is done by switching the Pin on and off at different speeds.</a:t>
            </a:r>
          </a:p>
        </p:txBody>
      </p:sp>
    </p:spTree>
    <p:extLst>
      <p:ext uri="{BB962C8B-B14F-4D97-AF65-F5344CB8AC3E}">
        <p14:creationId xmlns:p14="http://schemas.microsoft.com/office/powerpoint/2010/main" val="1745857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4813"/>
            <a:ext cx="8229600" cy="56013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200" dirty="0" err="1">
                <a:latin typeface="Courier"/>
                <a:cs typeface="Courier"/>
              </a:rPr>
              <a:t>var</a:t>
            </a:r>
            <a:r>
              <a:rPr lang="en-US" sz="1200" dirty="0">
                <a:latin typeface="Courier"/>
                <a:cs typeface="Courier"/>
              </a:rPr>
              <a:t> five = require("</a:t>
            </a:r>
            <a:r>
              <a:rPr lang="en-US" sz="1200" dirty="0" err="1">
                <a:latin typeface="Courier"/>
                <a:cs typeface="Courier"/>
              </a:rPr>
              <a:t>johnny</a:t>
            </a:r>
            <a:r>
              <a:rPr lang="en-US" sz="1200" dirty="0">
                <a:latin typeface="Courier"/>
                <a:cs typeface="Courier"/>
              </a:rPr>
              <a:t>-five");</a:t>
            </a:r>
          </a:p>
          <a:p>
            <a:pPr marL="0" indent="0">
              <a:buNone/>
            </a:pPr>
            <a:r>
              <a:rPr lang="en-US" sz="1200" dirty="0" err="1">
                <a:latin typeface="Courier"/>
                <a:cs typeface="Courier"/>
              </a:rPr>
              <a:t>var</a:t>
            </a:r>
            <a:r>
              <a:rPr lang="en-US" sz="1200" dirty="0">
                <a:latin typeface="Courier"/>
                <a:cs typeface="Courier"/>
              </a:rPr>
              <a:t> </a:t>
            </a:r>
            <a:r>
              <a:rPr lang="en-US" sz="1200" dirty="0" err="1">
                <a:latin typeface="Courier"/>
                <a:cs typeface="Courier"/>
              </a:rPr>
              <a:t>myBoard</a:t>
            </a:r>
            <a:r>
              <a:rPr lang="en-US" sz="1200" dirty="0">
                <a:latin typeface="Courier"/>
                <a:cs typeface="Courier"/>
              </a:rPr>
              <a:t>, </a:t>
            </a:r>
            <a:r>
              <a:rPr lang="en-US" sz="1200" dirty="0" err="1">
                <a:latin typeface="Courier"/>
                <a:cs typeface="Courier"/>
              </a:rPr>
              <a:t>myServo</a:t>
            </a:r>
            <a:r>
              <a:rPr lang="en-US" sz="1200" dirty="0">
                <a:latin typeface="Courier"/>
                <a:cs typeface="Courier"/>
              </a:rPr>
              <a:t>, </a:t>
            </a:r>
            <a:r>
              <a:rPr lang="en-US" sz="1200" dirty="0" err="1">
                <a:latin typeface="Courier"/>
                <a:cs typeface="Courier"/>
              </a:rPr>
              <a:t>myPotentiometer</a:t>
            </a:r>
            <a:r>
              <a:rPr lang="en-US" sz="12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endParaRPr lang="en-US" sz="12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200" dirty="0" err="1">
                <a:latin typeface="Courier"/>
                <a:cs typeface="Courier"/>
              </a:rPr>
              <a:t>myBoard</a:t>
            </a:r>
            <a:r>
              <a:rPr lang="en-US" sz="1200" dirty="0">
                <a:latin typeface="Courier"/>
                <a:cs typeface="Courier"/>
              </a:rPr>
              <a:t> = new </a:t>
            </a:r>
            <a:r>
              <a:rPr lang="en-US" sz="1200" dirty="0" err="1">
                <a:latin typeface="Courier"/>
                <a:cs typeface="Courier"/>
              </a:rPr>
              <a:t>five.Board</a:t>
            </a:r>
            <a:r>
              <a:rPr lang="en-US" sz="12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1200" dirty="0" err="1">
                <a:latin typeface="Courier"/>
                <a:cs typeface="Courier"/>
              </a:rPr>
              <a:t>myBoard.on</a:t>
            </a:r>
            <a:r>
              <a:rPr lang="en-US" sz="1200" dirty="0">
                <a:latin typeface="Courier"/>
                <a:cs typeface="Courier"/>
              </a:rPr>
              <a:t>("ready", function() {</a:t>
            </a:r>
          </a:p>
          <a:p>
            <a:pPr marL="0" indent="0">
              <a:buNone/>
            </a:pPr>
            <a:endParaRPr lang="en-US" sz="12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  </a:t>
            </a:r>
            <a:r>
              <a:rPr lang="en-US" sz="1200" dirty="0" err="1">
                <a:latin typeface="Courier"/>
                <a:cs typeface="Courier"/>
              </a:rPr>
              <a:t>myServo</a:t>
            </a:r>
            <a:r>
              <a:rPr lang="en-US" sz="1200" dirty="0">
                <a:latin typeface="Courier"/>
                <a:cs typeface="Courier"/>
              </a:rPr>
              <a:t> = new </a:t>
            </a:r>
            <a:r>
              <a:rPr lang="en-US" sz="1200" dirty="0" err="1">
                <a:latin typeface="Courier"/>
                <a:cs typeface="Courier"/>
              </a:rPr>
              <a:t>five.Servo</a:t>
            </a:r>
            <a:r>
              <a:rPr lang="en-US" sz="1200" dirty="0">
                <a:latin typeface="Courier"/>
                <a:cs typeface="Courier"/>
              </a:rPr>
              <a:t>(11);</a:t>
            </a:r>
          </a:p>
          <a:p>
            <a:pPr marL="0" indent="0">
              <a:buNone/>
            </a:pPr>
            <a:endParaRPr lang="en-US" sz="12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  </a:t>
            </a:r>
            <a:r>
              <a:rPr lang="en-US" sz="1200" dirty="0" err="1">
                <a:latin typeface="Courier"/>
                <a:cs typeface="Courier"/>
              </a:rPr>
              <a:t>myLed</a:t>
            </a:r>
            <a:r>
              <a:rPr lang="en-US" sz="1200" dirty="0">
                <a:latin typeface="Courier"/>
                <a:cs typeface="Courier"/>
              </a:rPr>
              <a:t> = new </a:t>
            </a:r>
            <a:r>
              <a:rPr lang="en-US" sz="1200" dirty="0" err="1">
                <a:latin typeface="Courier"/>
                <a:cs typeface="Courier"/>
              </a:rPr>
              <a:t>five.Led</a:t>
            </a:r>
            <a:r>
              <a:rPr lang="en-US" sz="1200" dirty="0">
                <a:latin typeface="Courier"/>
                <a:cs typeface="Courier"/>
              </a:rPr>
              <a:t>(5);</a:t>
            </a:r>
          </a:p>
          <a:p>
            <a:pPr marL="0" indent="0">
              <a:buNone/>
            </a:pPr>
            <a:endParaRPr lang="en-US" sz="12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  </a:t>
            </a:r>
            <a:r>
              <a:rPr lang="en-US" sz="1200" dirty="0" err="1">
                <a:latin typeface="Courier"/>
                <a:cs typeface="Courier"/>
              </a:rPr>
              <a:t>myPotentiometer</a:t>
            </a:r>
            <a:r>
              <a:rPr lang="en-US" sz="1200" dirty="0">
                <a:latin typeface="Courier"/>
                <a:cs typeface="Courier"/>
              </a:rPr>
              <a:t> = new </a:t>
            </a:r>
            <a:r>
              <a:rPr lang="en-US" sz="1200" dirty="0" err="1">
                <a:latin typeface="Courier"/>
                <a:cs typeface="Courier"/>
              </a:rPr>
              <a:t>five.Sensor</a:t>
            </a:r>
            <a:r>
              <a:rPr lang="en-US" sz="1200" dirty="0">
                <a:latin typeface="Courier"/>
                <a:cs typeface="Courier"/>
              </a:rPr>
              <a:t>({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     pin: "A0",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     </a:t>
            </a:r>
            <a:r>
              <a:rPr lang="en-US" sz="1200" dirty="0" err="1">
                <a:latin typeface="Courier"/>
                <a:cs typeface="Courier"/>
              </a:rPr>
              <a:t>freq</a:t>
            </a:r>
            <a:r>
              <a:rPr lang="en-US" sz="1200" dirty="0">
                <a:latin typeface="Courier"/>
                <a:cs typeface="Courier"/>
              </a:rPr>
              <a:t>: 250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  });</a:t>
            </a:r>
          </a:p>
          <a:p>
            <a:pPr marL="0" indent="0">
              <a:buNone/>
            </a:pPr>
            <a:endParaRPr lang="en-US" sz="12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  </a:t>
            </a:r>
            <a:r>
              <a:rPr lang="en-US" sz="1200" dirty="0" err="1">
                <a:latin typeface="Courier"/>
                <a:cs typeface="Courier"/>
              </a:rPr>
              <a:t>myPotentiometer.scale</a:t>
            </a:r>
            <a:r>
              <a:rPr lang="en-US" sz="1200" dirty="0">
                <a:latin typeface="Courier"/>
                <a:cs typeface="Courier"/>
              </a:rPr>
              <a:t>(0, 180).on("data", function() {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     </a:t>
            </a:r>
            <a:r>
              <a:rPr lang="en-US" sz="1200" dirty="0" err="1">
                <a:latin typeface="Courier"/>
                <a:cs typeface="Courier"/>
              </a:rPr>
              <a:t>myLed.brightness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Math.floor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this.raw</a:t>
            </a:r>
            <a:r>
              <a:rPr lang="en-US" sz="1200" dirty="0">
                <a:latin typeface="Courier"/>
                <a:cs typeface="Courier"/>
              </a:rPr>
              <a:t> / 4));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     </a:t>
            </a:r>
            <a:r>
              <a:rPr lang="en-US" sz="1200" dirty="0" err="1">
                <a:latin typeface="Courier"/>
                <a:cs typeface="Courier"/>
              </a:rPr>
              <a:t>myServo.to</a:t>
            </a:r>
            <a:r>
              <a:rPr lang="en-US" sz="1200" dirty="0">
                <a:latin typeface="Courier"/>
                <a:cs typeface="Courier"/>
              </a:rPr>
              <a:t>(</a:t>
            </a:r>
            <a:r>
              <a:rPr lang="en-US" sz="1200" dirty="0" err="1">
                <a:latin typeface="Courier"/>
                <a:cs typeface="Courier"/>
              </a:rPr>
              <a:t>this.scaled</a:t>
            </a:r>
            <a:r>
              <a:rPr lang="en-US" sz="1200" dirty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  });</a:t>
            </a:r>
          </a:p>
          <a:p>
            <a:pPr marL="0" indent="0">
              <a:buNone/>
            </a:pPr>
            <a:endParaRPr lang="en-US" sz="12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  </a:t>
            </a:r>
            <a:r>
              <a:rPr lang="en-US" sz="1200" dirty="0" err="1">
                <a:latin typeface="Courier"/>
                <a:cs typeface="Courier"/>
              </a:rPr>
              <a:t>myBoard.repl.inject</a:t>
            </a:r>
            <a:r>
              <a:rPr lang="en-US" sz="1200" dirty="0">
                <a:latin typeface="Courier"/>
                <a:cs typeface="Courier"/>
              </a:rPr>
              <a:t>({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     </a:t>
            </a:r>
            <a:r>
              <a:rPr lang="en-US" sz="1200" dirty="0" err="1">
                <a:latin typeface="Courier"/>
                <a:cs typeface="Courier"/>
              </a:rPr>
              <a:t>replServo</a:t>
            </a:r>
            <a:r>
              <a:rPr lang="en-US" sz="1200" dirty="0">
                <a:latin typeface="Courier"/>
                <a:cs typeface="Courier"/>
              </a:rPr>
              <a:t>: </a:t>
            </a:r>
            <a:r>
              <a:rPr lang="en-US" sz="1200" dirty="0" err="1">
                <a:latin typeface="Courier"/>
                <a:cs typeface="Courier"/>
              </a:rPr>
              <a:t>myServo</a:t>
            </a:r>
            <a:r>
              <a:rPr lang="en-US" sz="1200" dirty="0">
                <a:latin typeface="Courier"/>
                <a:cs typeface="Courier"/>
              </a:rPr>
              <a:t>,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     </a:t>
            </a:r>
            <a:r>
              <a:rPr lang="en-US" sz="1200" dirty="0" err="1">
                <a:latin typeface="Courier"/>
                <a:cs typeface="Courier"/>
              </a:rPr>
              <a:t>replLed</a:t>
            </a:r>
            <a:r>
              <a:rPr lang="en-US" sz="1200" dirty="0">
                <a:latin typeface="Courier"/>
                <a:cs typeface="Courier"/>
              </a:rPr>
              <a:t>: </a:t>
            </a:r>
            <a:r>
              <a:rPr lang="en-US" sz="1200" dirty="0" err="1">
                <a:latin typeface="Courier"/>
                <a:cs typeface="Courier"/>
              </a:rPr>
              <a:t>myLed</a:t>
            </a:r>
            <a:endParaRPr lang="en-US" sz="12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  });</a:t>
            </a:r>
          </a:p>
          <a:p>
            <a:pPr marL="0" indent="0">
              <a:buNone/>
            </a:pPr>
            <a:r>
              <a:rPr lang="en-US" sz="1200" dirty="0">
                <a:latin typeface="Courier"/>
                <a:cs typeface="Courier"/>
              </a:rPr>
              <a:t> });</a:t>
            </a:r>
          </a:p>
        </p:txBody>
      </p:sp>
    </p:spTree>
    <p:extLst>
      <p:ext uri="{BB962C8B-B14F-4D97-AF65-F5344CB8AC3E}">
        <p14:creationId xmlns:p14="http://schemas.microsoft.com/office/powerpoint/2010/main" val="3942099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04363" y="671762"/>
            <a:ext cx="8606117" cy="4211307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solidFill>
                  <a:srgbClr val="FF6600"/>
                </a:solidFill>
              </a:rPr>
              <a:t>Exercise Five</a:t>
            </a:r>
          </a:p>
          <a:p>
            <a:r>
              <a:rPr lang="en-US" sz="8000" dirty="0" smtClean="0">
                <a:solidFill>
                  <a:srgbClr val="FF6600"/>
                </a:solidFill>
              </a:rPr>
              <a:t>Controlling LED &amp; Servo with Keyboard</a:t>
            </a:r>
            <a:endParaRPr lang="en-US" sz="8000" dirty="0">
              <a:solidFill>
                <a:srgbClr val="FF6600"/>
              </a:solidFill>
            </a:endParaRPr>
          </a:p>
        </p:txBody>
      </p:sp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340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4123"/>
            <a:ext cx="7772400" cy="2872521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solidFill>
                  <a:srgbClr val="FF6600"/>
                </a:solidFill>
              </a:rPr>
              <a:t>Background</a:t>
            </a:r>
            <a:endParaRPr lang="en-US" sz="7200" b="1" dirty="0">
              <a:solidFill>
                <a:srgbClr val="FF6600"/>
              </a:solidFill>
            </a:endParaRPr>
          </a:p>
        </p:txBody>
      </p:sp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27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22424" r="-22424"/>
          <a:stretch>
            <a:fillRect/>
          </a:stretch>
        </p:blipFill>
        <p:spPr>
          <a:xfrm>
            <a:off x="-437193" y="745236"/>
            <a:ext cx="10089558" cy="5548868"/>
          </a:xfrm>
        </p:spPr>
      </p:pic>
    </p:spTree>
    <p:extLst>
      <p:ext uri="{BB962C8B-B14F-4D97-AF65-F5344CB8AC3E}">
        <p14:creationId xmlns:p14="http://schemas.microsoft.com/office/powerpoint/2010/main" val="79211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 descr="Npm-logo.svg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53" y="1815825"/>
            <a:ext cx="8283763" cy="3222383"/>
          </a:xfrm>
          <a:prstGeom prst="rect">
            <a:avLst/>
          </a:prstGeom>
        </p:spPr>
      </p:pic>
      <p:pic>
        <p:nvPicPr>
          <p:cNvPr id="8" name="Picture 7" descr="Unknow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3250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23"/>
    </mc:Choice>
    <mc:Fallback xmlns="">
      <p:transition xmlns:p14="http://schemas.microsoft.com/office/powerpoint/2010/main" spd="slow" advTm="4422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15 at 14.45.53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368" r="-25368"/>
          <a:stretch>
            <a:fillRect/>
          </a:stretch>
        </p:blipFill>
        <p:spPr>
          <a:xfrm>
            <a:off x="-3079705" y="0"/>
            <a:ext cx="18255858" cy="10040019"/>
          </a:xfrm>
        </p:spPr>
      </p:pic>
      <p:sp>
        <p:nvSpPr>
          <p:cNvPr id="3" name="Rectangle 2"/>
          <p:cNvSpPr/>
          <p:nvPr/>
        </p:nvSpPr>
        <p:spPr>
          <a:xfrm>
            <a:off x="808135" y="1983795"/>
            <a:ext cx="5069214" cy="8501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52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4813"/>
            <a:ext cx="8229600" cy="56784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100" dirty="0" err="1" smtClean="0">
                <a:latin typeface="Courier"/>
                <a:cs typeface="Courier"/>
              </a:rPr>
              <a:t>var</a:t>
            </a:r>
            <a:r>
              <a:rPr lang="en-US" sz="1100" dirty="0" smtClean="0">
                <a:latin typeface="Courier"/>
                <a:cs typeface="Courier"/>
              </a:rPr>
              <a:t> </a:t>
            </a:r>
            <a:r>
              <a:rPr lang="en-US" sz="1100" dirty="0">
                <a:latin typeface="Courier"/>
                <a:cs typeface="Courier"/>
              </a:rPr>
              <a:t>five = require("</a:t>
            </a:r>
            <a:r>
              <a:rPr lang="en-US" sz="1100" dirty="0" err="1">
                <a:latin typeface="Courier"/>
                <a:cs typeface="Courier"/>
              </a:rPr>
              <a:t>johnny</a:t>
            </a:r>
            <a:r>
              <a:rPr lang="en-US" sz="1100" dirty="0">
                <a:latin typeface="Courier"/>
                <a:cs typeface="Courier"/>
              </a:rPr>
              <a:t>-five");</a:t>
            </a:r>
          </a:p>
          <a:p>
            <a:pPr marL="0" indent="0">
              <a:buNone/>
            </a:pPr>
            <a:r>
              <a:rPr lang="en-US" sz="1100" dirty="0" err="1">
                <a:latin typeface="Courier"/>
                <a:cs typeface="Courier"/>
              </a:rPr>
              <a:t>var</a:t>
            </a:r>
            <a:r>
              <a:rPr lang="en-US" sz="1100" dirty="0">
                <a:latin typeface="Courier"/>
                <a:cs typeface="Courier"/>
              </a:rPr>
              <a:t> </a:t>
            </a:r>
            <a:r>
              <a:rPr lang="en-US" sz="1100" dirty="0" err="1">
                <a:latin typeface="Courier"/>
                <a:cs typeface="Courier"/>
              </a:rPr>
              <a:t>keypress</a:t>
            </a:r>
            <a:r>
              <a:rPr lang="en-US" sz="1100" dirty="0">
                <a:latin typeface="Courier"/>
                <a:cs typeface="Courier"/>
              </a:rPr>
              <a:t> = require("</a:t>
            </a:r>
            <a:r>
              <a:rPr lang="en-US" sz="1100" dirty="0" err="1">
                <a:latin typeface="Courier"/>
                <a:cs typeface="Courier"/>
              </a:rPr>
              <a:t>keypress</a:t>
            </a:r>
            <a:r>
              <a:rPr lang="en-US" sz="1100" dirty="0">
                <a:latin typeface="Courier"/>
                <a:cs typeface="Courier"/>
              </a:rPr>
              <a:t>");</a:t>
            </a:r>
          </a:p>
          <a:p>
            <a:pPr marL="0" indent="0">
              <a:buNone/>
            </a:pPr>
            <a:r>
              <a:rPr lang="en-US" sz="1100" dirty="0" err="1">
                <a:latin typeface="Courier"/>
                <a:cs typeface="Courier"/>
              </a:rPr>
              <a:t>var</a:t>
            </a:r>
            <a:r>
              <a:rPr lang="en-US" sz="1100" dirty="0">
                <a:latin typeface="Courier"/>
                <a:cs typeface="Courier"/>
              </a:rPr>
              <a:t> </a:t>
            </a:r>
            <a:r>
              <a:rPr lang="en-US" sz="1100" dirty="0" err="1">
                <a:latin typeface="Courier"/>
                <a:cs typeface="Courier"/>
              </a:rPr>
              <a:t>myBoard</a:t>
            </a:r>
            <a:r>
              <a:rPr lang="en-US" sz="1100" dirty="0">
                <a:latin typeface="Courier"/>
                <a:cs typeface="Courier"/>
              </a:rPr>
              <a:t>, </a:t>
            </a:r>
            <a:r>
              <a:rPr lang="en-US" sz="1100" dirty="0" err="1">
                <a:latin typeface="Courier"/>
                <a:cs typeface="Courier"/>
              </a:rPr>
              <a:t>myServo</a:t>
            </a:r>
            <a:r>
              <a:rPr lang="en-US" sz="11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en-US" sz="1100" dirty="0" err="1">
                <a:latin typeface="Courier"/>
                <a:cs typeface="Courier"/>
              </a:rPr>
              <a:t>var</a:t>
            </a:r>
            <a:r>
              <a:rPr lang="en-US" sz="1100" dirty="0">
                <a:latin typeface="Courier"/>
                <a:cs typeface="Courier"/>
              </a:rPr>
              <a:t> brightness = 0;</a:t>
            </a:r>
          </a:p>
          <a:p>
            <a:pPr marL="0" indent="0">
              <a:buNone/>
            </a:pPr>
            <a:endParaRPr lang="en-US" sz="11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100" dirty="0" err="1">
                <a:latin typeface="Courier"/>
                <a:cs typeface="Courier"/>
              </a:rPr>
              <a:t>keypress</a:t>
            </a:r>
            <a:r>
              <a:rPr lang="en-US" sz="1100" dirty="0">
                <a:latin typeface="Courier"/>
                <a:cs typeface="Courier"/>
              </a:rPr>
              <a:t>(</a:t>
            </a:r>
            <a:r>
              <a:rPr lang="en-US" sz="1100" dirty="0" err="1">
                <a:latin typeface="Courier"/>
                <a:cs typeface="Courier"/>
              </a:rPr>
              <a:t>process.stdin</a:t>
            </a:r>
            <a:r>
              <a:rPr lang="en-US" sz="1100" dirty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en-US" sz="1100" dirty="0" err="1">
                <a:latin typeface="Courier"/>
                <a:cs typeface="Courier"/>
              </a:rPr>
              <a:t>myBoard</a:t>
            </a:r>
            <a:r>
              <a:rPr lang="en-US" sz="1100" dirty="0">
                <a:latin typeface="Courier"/>
                <a:cs typeface="Courier"/>
              </a:rPr>
              <a:t> = new </a:t>
            </a:r>
            <a:r>
              <a:rPr lang="en-US" sz="1100" dirty="0" err="1">
                <a:latin typeface="Courier"/>
                <a:cs typeface="Courier"/>
              </a:rPr>
              <a:t>five.Board</a:t>
            </a:r>
            <a:r>
              <a:rPr lang="en-US" sz="11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1100" dirty="0" err="1">
                <a:latin typeface="Courier"/>
                <a:cs typeface="Courier"/>
              </a:rPr>
              <a:t>myBoard.on</a:t>
            </a:r>
            <a:r>
              <a:rPr lang="en-US" sz="1100" dirty="0">
                <a:latin typeface="Courier"/>
                <a:cs typeface="Courier"/>
              </a:rPr>
              <a:t>("ready", function() {</a:t>
            </a:r>
          </a:p>
          <a:p>
            <a:pPr marL="0" indent="0">
              <a:buNone/>
            </a:pPr>
            <a:endParaRPr lang="en-US" sz="11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100" dirty="0">
                <a:latin typeface="Courier"/>
                <a:cs typeface="Courier"/>
              </a:rPr>
              <a:t>   </a:t>
            </a:r>
            <a:r>
              <a:rPr lang="en-US" sz="1100" dirty="0" err="1">
                <a:latin typeface="Courier"/>
                <a:cs typeface="Courier"/>
              </a:rPr>
              <a:t>myServo</a:t>
            </a:r>
            <a:r>
              <a:rPr lang="en-US" sz="1100" dirty="0">
                <a:latin typeface="Courier"/>
                <a:cs typeface="Courier"/>
              </a:rPr>
              <a:t> = new </a:t>
            </a:r>
            <a:r>
              <a:rPr lang="en-US" sz="1100" dirty="0" err="1">
                <a:latin typeface="Courier"/>
                <a:cs typeface="Courier"/>
              </a:rPr>
              <a:t>five.Servo</a:t>
            </a:r>
            <a:r>
              <a:rPr lang="en-US" sz="1100" dirty="0">
                <a:latin typeface="Courier"/>
                <a:cs typeface="Courier"/>
              </a:rPr>
              <a:t>(11);</a:t>
            </a:r>
          </a:p>
          <a:p>
            <a:pPr marL="0" indent="0">
              <a:buNone/>
            </a:pPr>
            <a:endParaRPr lang="en-US" sz="11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100" dirty="0">
                <a:latin typeface="Courier"/>
                <a:cs typeface="Courier"/>
              </a:rPr>
              <a:t>   </a:t>
            </a:r>
            <a:r>
              <a:rPr lang="en-US" sz="1100" dirty="0" err="1">
                <a:latin typeface="Courier"/>
                <a:cs typeface="Courier"/>
              </a:rPr>
              <a:t>myServo.center</a:t>
            </a:r>
            <a:r>
              <a:rPr lang="en-US" sz="11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endParaRPr lang="en-US" sz="11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100" dirty="0">
                <a:latin typeface="Courier"/>
                <a:cs typeface="Courier"/>
              </a:rPr>
              <a:t>   </a:t>
            </a:r>
            <a:r>
              <a:rPr lang="en-US" sz="1100" dirty="0" err="1">
                <a:latin typeface="Courier"/>
                <a:cs typeface="Courier"/>
              </a:rPr>
              <a:t>myLed</a:t>
            </a:r>
            <a:r>
              <a:rPr lang="en-US" sz="1100" dirty="0">
                <a:latin typeface="Courier"/>
                <a:cs typeface="Courier"/>
              </a:rPr>
              <a:t> = new </a:t>
            </a:r>
            <a:r>
              <a:rPr lang="en-US" sz="1100" dirty="0" err="1">
                <a:latin typeface="Courier"/>
                <a:cs typeface="Courier"/>
              </a:rPr>
              <a:t>five.Led</a:t>
            </a:r>
            <a:r>
              <a:rPr lang="en-US" sz="1100" dirty="0">
                <a:latin typeface="Courier"/>
                <a:cs typeface="Courier"/>
              </a:rPr>
              <a:t>(5);</a:t>
            </a:r>
          </a:p>
          <a:p>
            <a:pPr marL="0" indent="0">
              <a:buNone/>
            </a:pPr>
            <a:endParaRPr lang="en-US" sz="11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100" dirty="0">
                <a:latin typeface="Courier"/>
                <a:cs typeface="Courier"/>
              </a:rPr>
              <a:t>   </a:t>
            </a:r>
            <a:r>
              <a:rPr lang="en-US" sz="1100" dirty="0" err="1">
                <a:latin typeface="Courier"/>
                <a:cs typeface="Courier"/>
              </a:rPr>
              <a:t>myLed.brightness</a:t>
            </a:r>
            <a:r>
              <a:rPr lang="en-US" sz="1100" dirty="0">
                <a:latin typeface="Courier"/>
                <a:cs typeface="Courier"/>
              </a:rPr>
              <a:t>(brightness);</a:t>
            </a:r>
          </a:p>
          <a:p>
            <a:pPr marL="0" indent="0">
              <a:buNone/>
            </a:pPr>
            <a:endParaRPr lang="en-US" sz="11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100" dirty="0">
                <a:latin typeface="Courier"/>
                <a:cs typeface="Courier"/>
              </a:rPr>
              <a:t>   </a:t>
            </a:r>
            <a:r>
              <a:rPr lang="en-US" sz="1100" dirty="0" err="1">
                <a:latin typeface="Courier"/>
                <a:cs typeface="Courier"/>
              </a:rPr>
              <a:t>process.stdin.resume</a:t>
            </a:r>
            <a:r>
              <a:rPr lang="en-US" sz="1100" dirty="0">
                <a:latin typeface="Courier"/>
                <a:cs typeface="Courier"/>
              </a:rPr>
              <a:t>();</a:t>
            </a:r>
          </a:p>
          <a:p>
            <a:pPr marL="0" indent="0">
              <a:buNone/>
            </a:pPr>
            <a:r>
              <a:rPr lang="en-US" sz="1100" dirty="0">
                <a:latin typeface="Courier"/>
                <a:cs typeface="Courier"/>
              </a:rPr>
              <a:t>   </a:t>
            </a:r>
            <a:r>
              <a:rPr lang="en-US" sz="1100" dirty="0" err="1">
                <a:latin typeface="Courier"/>
                <a:cs typeface="Courier"/>
              </a:rPr>
              <a:t>process.stdin.setEncoding</a:t>
            </a:r>
            <a:r>
              <a:rPr lang="en-US" sz="1100" dirty="0">
                <a:latin typeface="Courier"/>
                <a:cs typeface="Courier"/>
              </a:rPr>
              <a:t>("utf8");</a:t>
            </a:r>
          </a:p>
          <a:p>
            <a:pPr marL="0" indent="0">
              <a:buNone/>
            </a:pPr>
            <a:r>
              <a:rPr lang="en-US" sz="1100" dirty="0">
                <a:latin typeface="Courier"/>
                <a:cs typeface="Courier"/>
              </a:rPr>
              <a:t>   </a:t>
            </a:r>
            <a:r>
              <a:rPr lang="en-US" sz="1100" dirty="0" err="1">
                <a:latin typeface="Courier"/>
                <a:cs typeface="Courier"/>
              </a:rPr>
              <a:t>process.stdin.setRawMode</a:t>
            </a:r>
            <a:r>
              <a:rPr lang="en-US" sz="1100" dirty="0">
                <a:latin typeface="Courier"/>
                <a:cs typeface="Courier"/>
              </a:rPr>
              <a:t>(true);</a:t>
            </a:r>
          </a:p>
          <a:p>
            <a:pPr marL="0" indent="0">
              <a:buNone/>
            </a:pPr>
            <a:endParaRPr lang="en-US" sz="11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100" dirty="0">
                <a:latin typeface="Courier"/>
                <a:cs typeface="Courier"/>
              </a:rPr>
              <a:t>   </a:t>
            </a:r>
            <a:r>
              <a:rPr lang="en-US" sz="1100" dirty="0" err="1">
                <a:latin typeface="Courier"/>
                <a:cs typeface="Courier"/>
              </a:rPr>
              <a:t>process.stdin.on</a:t>
            </a:r>
            <a:r>
              <a:rPr lang="en-US" sz="1100" dirty="0">
                <a:latin typeface="Courier"/>
                <a:cs typeface="Courier"/>
              </a:rPr>
              <a:t>("</a:t>
            </a:r>
            <a:r>
              <a:rPr lang="en-US" sz="1100" dirty="0" err="1">
                <a:latin typeface="Courier"/>
                <a:cs typeface="Courier"/>
              </a:rPr>
              <a:t>keypress</a:t>
            </a:r>
            <a:r>
              <a:rPr lang="en-US" sz="1100" dirty="0">
                <a:latin typeface="Courier"/>
                <a:cs typeface="Courier"/>
              </a:rPr>
              <a:t>", function(</a:t>
            </a:r>
            <a:r>
              <a:rPr lang="en-US" sz="1100" dirty="0" err="1">
                <a:latin typeface="Courier"/>
                <a:cs typeface="Courier"/>
              </a:rPr>
              <a:t>ch</a:t>
            </a:r>
            <a:r>
              <a:rPr lang="en-US" sz="1100" dirty="0">
                <a:latin typeface="Courier"/>
                <a:cs typeface="Courier"/>
              </a:rPr>
              <a:t>, key) {</a:t>
            </a:r>
          </a:p>
          <a:p>
            <a:pPr marL="0" indent="0">
              <a:buNone/>
            </a:pPr>
            <a:endParaRPr lang="en-US" sz="1100" dirty="0" smtClean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100" dirty="0">
                <a:latin typeface="Courier"/>
                <a:cs typeface="Courier"/>
              </a:rPr>
              <a:t> </a:t>
            </a:r>
            <a:r>
              <a:rPr lang="en-US" sz="1100" dirty="0" smtClean="0">
                <a:latin typeface="Courier"/>
                <a:cs typeface="Courier"/>
              </a:rPr>
              <a:t>     // process event</a:t>
            </a:r>
            <a:endParaRPr lang="en-US" sz="1100" dirty="0">
              <a:latin typeface="Courier"/>
              <a:cs typeface="Courier"/>
            </a:endParaRPr>
          </a:p>
          <a:p>
            <a:pPr marL="0" indent="0">
              <a:buNone/>
            </a:pPr>
            <a:endParaRPr lang="en-US" sz="11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100" dirty="0">
                <a:latin typeface="Courier"/>
                <a:cs typeface="Courier"/>
              </a:rPr>
              <a:t> </a:t>
            </a:r>
            <a:r>
              <a:rPr lang="en-US" sz="1100" dirty="0" smtClean="0">
                <a:latin typeface="Courier"/>
                <a:cs typeface="Courier"/>
              </a:rPr>
              <a:t>  });</a:t>
            </a:r>
          </a:p>
          <a:p>
            <a:pPr marL="0" indent="0">
              <a:buNone/>
            </a:pPr>
            <a:r>
              <a:rPr lang="en-US" sz="1100" dirty="0" smtClean="0">
                <a:latin typeface="Courier"/>
                <a:cs typeface="Courier"/>
              </a:rPr>
              <a:t>}</a:t>
            </a:r>
            <a:r>
              <a:rPr lang="en-US" sz="1100" dirty="0">
                <a:latin typeface="Courier"/>
                <a:cs typeface="Courier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268345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4813"/>
            <a:ext cx="8229600" cy="56784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function </a:t>
            </a:r>
            <a:r>
              <a:rPr lang="en-US" sz="1800" dirty="0" err="1">
                <a:latin typeface="Courier"/>
                <a:cs typeface="Courier"/>
              </a:rPr>
              <a:t>validateAndAdjustLedBrightness</a:t>
            </a:r>
            <a:r>
              <a:rPr lang="en-US" sz="1800" dirty="0">
                <a:latin typeface="Courier"/>
                <a:cs typeface="Courier"/>
              </a:rPr>
              <a:t>(adjustment){</a:t>
            </a: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brightness += adjustment;</a:t>
            </a: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if (brightness &lt;= 0) {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</a:t>
            </a:r>
            <a:r>
              <a:rPr lang="en-US" sz="1800" dirty="0" err="1">
                <a:latin typeface="Courier"/>
                <a:cs typeface="Courier"/>
              </a:rPr>
              <a:t>console.log</a:t>
            </a:r>
            <a:r>
              <a:rPr lang="en-US" sz="1800" dirty="0">
                <a:latin typeface="Courier"/>
                <a:cs typeface="Courier"/>
              </a:rPr>
              <a:t>('...LED cannot be dimmed </a:t>
            </a:r>
            <a:r>
              <a:rPr lang="en-US" sz="1800" dirty="0" err="1">
                <a:latin typeface="Courier"/>
                <a:cs typeface="Courier"/>
              </a:rPr>
              <a:t>futher</a:t>
            </a:r>
            <a:r>
              <a:rPr lang="en-US" sz="1800" dirty="0">
                <a:latin typeface="Courier"/>
                <a:cs typeface="Courier"/>
              </a:rPr>
              <a:t>');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brightness = 0;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}else if (brightness &gt;= 255) {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</a:t>
            </a:r>
            <a:r>
              <a:rPr lang="en-US" sz="1800" dirty="0" err="1">
                <a:latin typeface="Courier"/>
                <a:cs typeface="Courier"/>
              </a:rPr>
              <a:t>console.log</a:t>
            </a:r>
            <a:r>
              <a:rPr lang="en-US" sz="1800" dirty="0">
                <a:latin typeface="Courier"/>
                <a:cs typeface="Courier"/>
              </a:rPr>
              <a:t>('...LED cannot be brightened </a:t>
            </a:r>
            <a:r>
              <a:rPr lang="en-US" sz="1800" dirty="0" err="1">
                <a:latin typeface="Courier"/>
                <a:cs typeface="Courier"/>
              </a:rPr>
              <a:t>futher</a:t>
            </a:r>
            <a:r>
              <a:rPr lang="en-US" sz="1800" dirty="0">
                <a:latin typeface="Courier"/>
                <a:cs typeface="Courier"/>
              </a:rPr>
              <a:t>');</a:t>
            </a:r>
          </a:p>
          <a:p>
            <a:pPr marL="0" indent="0">
              <a:buNone/>
            </a:pPr>
            <a:r>
              <a:rPr lang="en-US" sz="1800" dirty="0">
                <a:latin typeface="Courier"/>
                <a:cs typeface="Courier"/>
              </a:rPr>
              <a:t>   brightness = 255;</a:t>
            </a:r>
          </a:p>
          <a:p>
            <a:pPr marL="0" indent="0">
              <a:buNone/>
            </a:pPr>
            <a:r>
              <a:rPr lang="da-DK" sz="1800" dirty="0">
                <a:latin typeface="Courier"/>
                <a:cs typeface="Courier"/>
              </a:rPr>
              <a:t> }</a:t>
            </a:r>
            <a:r>
              <a:rPr lang="da-DK" sz="1800" dirty="0" err="1">
                <a:latin typeface="Courier"/>
                <a:cs typeface="Courier"/>
              </a:rPr>
              <a:t>else</a:t>
            </a:r>
            <a:r>
              <a:rPr lang="da-DK" sz="1800" dirty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da-DK" sz="1800" dirty="0">
                <a:latin typeface="Courier"/>
                <a:cs typeface="Courier"/>
              </a:rPr>
              <a:t>   </a:t>
            </a:r>
            <a:r>
              <a:rPr lang="da-DK" sz="1800" dirty="0" err="1">
                <a:latin typeface="Courier"/>
                <a:cs typeface="Courier"/>
              </a:rPr>
              <a:t>console.log</a:t>
            </a:r>
            <a:r>
              <a:rPr lang="da-DK" sz="1800" dirty="0">
                <a:latin typeface="Courier"/>
                <a:cs typeface="Courier"/>
              </a:rPr>
              <a:t>('...</a:t>
            </a:r>
            <a:r>
              <a:rPr lang="da-DK" sz="1800" dirty="0" err="1">
                <a:latin typeface="Courier"/>
                <a:cs typeface="Courier"/>
              </a:rPr>
              <a:t>Adjusting</a:t>
            </a:r>
            <a:r>
              <a:rPr lang="da-DK" sz="1800" dirty="0">
                <a:latin typeface="Courier"/>
                <a:cs typeface="Courier"/>
              </a:rPr>
              <a:t> LED to ['+</a:t>
            </a:r>
            <a:r>
              <a:rPr lang="da-DK" sz="1800" dirty="0" err="1">
                <a:latin typeface="Courier"/>
                <a:cs typeface="Courier"/>
              </a:rPr>
              <a:t>brightness</a:t>
            </a:r>
            <a:r>
              <a:rPr lang="da-DK" sz="1800" dirty="0">
                <a:latin typeface="Courier"/>
                <a:cs typeface="Courier"/>
              </a:rPr>
              <a:t>+']');</a:t>
            </a:r>
          </a:p>
          <a:p>
            <a:pPr marL="0" indent="0">
              <a:buNone/>
            </a:pPr>
            <a:r>
              <a:rPr lang="da-DK" sz="1800" dirty="0">
                <a:latin typeface="Courier"/>
                <a:cs typeface="Courier"/>
              </a:rPr>
              <a:t> }</a:t>
            </a:r>
          </a:p>
          <a:p>
            <a:pPr marL="0" indent="0">
              <a:buNone/>
            </a:pPr>
            <a:endParaRPr lang="da-DK" sz="18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da-DK" sz="1800" dirty="0">
                <a:latin typeface="Courier"/>
                <a:cs typeface="Courier"/>
              </a:rPr>
              <a:t> </a:t>
            </a:r>
            <a:r>
              <a:rPr lang="da-DK" sz="1800" dirty="0" err="1">
                <a:latin typeface="Courier"/>
                <a:cs typeface="Courier"/>
              </a:rPr>
              <a:t>myLed.brightness</a:t>
            </a:r>
            <a:r>
              <a:rPr lang="da-DK" sz="1800" dirty="0">
                <a:latin typeface="Courier"/>
                <a:cs typeface="Courier"/>
              </a:rPr>
              <a:t>(</a:t>
            </a:r>
            <a:r>
              <a:rPr lang="da-DK" sz="1800" dirty="0" err="1">
                <a:latin typeface="Courier"/>
                <a:cs typeface="Courier"/>
              </a:rPr>
              <a:t>brightness</a:t>
            </a:r>
            <a:r>
              <a:rPr lang="da-DK" sz="1800" dirty="0">
                <a:latin typeface="Courier"/>
                <a:cs typeface="Courier"/>
              </a:rPr>
              <a:t>);</a:t>
            </a:r>
          </a:p>
          <a:p>
            <a:pPr marL="0" indent="0">
              <a:buNone/>
            </a:pPr>
            <a:r>
              <a:rPr lang="da-DK" sz="1800" dirty="0">
                <a:latin typeface="Courier"/>
                <a:cs typeface="Courier"/>
              </a:rPr>
              <a:t>}</a:t>
            </a:r>
            <a:endParaRPr lang="en-US" sz="18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671612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24813"/>
            <a:ext cx="8229600" cy="56784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function </a:t>
            </a:r>
            <a:r>
              <a:rPr lang="en-US" sz="2000" dirty="0" err="1">
                <a:latin typeface="Courier"/>
                <a:cs typeface="Courier"/>
              </a:rPr>
              <a:t>validateServoMove</a:t>
            </a:r>
            <a:r>
              <a:rPr lang="en-US" sz="2000" dirty="0">
                <a:latin typeface="Courier"/>
                <a:cs typeface="Courier"/>
              </a:rPr>
              <a:t>(adjustment, position){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</a:t>
            </a:r>
            <a:r>
              <a:rPr lang="en-US" sz="2000" dirty="0" err="1">
                <a:latin typeface="Courier"/>
                <a:cs typeface="Courier"/>
              </a:rPr>
              <a:t>var</a:t>
            </a:r>
            <a:r>
              <a:rPr lang="en-US" sz="2000" dirty="0">
                <a:latin typeface="Courier"/>
                <a:cs typeface="Courier"/>
              </a:rPr>
              <a:t> </a:t>
            </a:r>
            <a:r>
              <a:rPr lang="en-US" sz="2000" dirty="0" err="1">
                <a:latin typeface="Courier"/>
                <a:cs typeface="Courier"/>
              </a:rPr>
              <a:t>newPosition</a:t>
            </a:r>
            <a:r>
              <a:rPr lang="en-US" sz="2000" dirty="0">
                <a:latin typeface="Courier"/>
                <a:cs typeface="Courier"/>
              </a:rPr>
              <a:t> = (position + adjustment);</a:t>
            </a:r>
          </a:p>
          <a:p>
            <a:pPr marL="0" indent="0">
              <a:buNone/>
            </a:pPr>
            <a:endParaRPr lang="en-US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if (</a:t>
            </a:r>
            <a:r>
              <a:rPr lang="en-US" sz="2000" dirty="0" err="1">
                <a:latin typeface="Courier"/>
                <a:cs typeface="Courier"/>
              </a:rPr>
              <a:t>newPosition</a:t>
            </a:r>
            <a:r>
              <a:rPr lang="en-US" sz="2000" dirty="0">
                <a:latin typeface="Courier"/>
                <a:cs typeface="Courier"/>
              </a:rPr>
              <a:t> &lt; 1 || </a:t>
            </a:r>
            <a:r>
              <a:rPr lang="en-US" sz="2000" dirty="0" err="1">
                <a:latin typeface="Courier"/>
                <a:cs typeface="Courier"/>
              </a:rPr>
              <a:t>newPosition</a:t>
            </a:r>
            <a:r>
              <a:rPr lang="en-US" sz="2000" dirty="0">
                <a:latin typeface="Courier"/>
                <a:cs typeface="Courier"/>
              </a:rPr>
              <a:t> &gt; 179 ) {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</a:t>
            </a:r>
            <a:r>
              <a:rPr lang="en-US" sz="2000" dirty="0" err="1">
                <a:latin typeface="Courier"/>
                <a:cs typeface="Courier"/>
              </a:rPr>
              <a:t>console.log</a:t>
            </a:r>
            <a:r>
              <a:rPr lang="en-US" sz="2000" dirty="0">
                <a:latin typeface="Courier"/>
                <a:cs typeface="Courier"/>
              </a:rPr>
              <a:t>('...Servo cannot be moved further in that direction');</a:t>
            </a:r>
          </a:p>
          <a:p>
            <a:pPr marL="0" indent="0">
              <a:buNone/>
            </a:pPr>
            <a:r>
              <a:rPr lang="en-US" sz="2000" dirty="0">
                <a:latin typeface="Courier"/>
                <a:cs typeface="Courier"/>
              </a:rPr>
              <a:t>    adjustment = 0;</a:t>
            </a:r>
          </a:p>
          <a:p>
            <a:pPr marL="0" indent="0">
              <a:buNone/>
            </a:pPr>
            <a:r>
              <a:rPr lang="da-DK" sz="2000" dirty="0">
                <a:latin typeface="Courier"/>
                <a:cs typeface="Courier"/>
              </a:rPr>
              <a:t>  }</a:t>
            </a:r>
            <a:r>
              <a:rPr lang="da-DK" sz="2000" dirty="0" err="1">
                <a:latin typeface="Courier"/>
                <a:cs typeface="Courier"/>
              </a:rPr>
              <a:t>else</a:t>
            </a:r>
            <a:r>
              <a:rPr lang="da-DK" sz="2000" dirty="0">
                <a:latin typeface="Courier"/>
                <a:cs typeface="Courier"/>
              </a:rPr>
              <a:t>{</a:t>
            </a:r>
          </a:p>
          <a:p>
            <a:pPr marL="0" indent="0">
              <a:buNone/>
            </a:pPr>
            <a:r>
              <a:rPr lang="da-DK" sz="2000" dirty="0">
                <a:latin typeface="Courier"/>
                <a:cs typeface="Courier"/>
              </a:rPr>
              <a:t>    </a:t>
            </a:r>
            <a:r>
              <a:rPr lang="da-DK" sz="2000" dirty="0" err="1">
                <a:latin typeface="Courier"/>
                <a:cs typeface="Courier"/>
              </a:rPr>
              <a:t>console.log</a:t>
            </a:r>
            <a:r>
              <a:rPr lang="da-DK" sz="2000" dirty="0">
                <a:latin typeface="Courier"/>
                <a:cs typeface="Courier"/>
              </a:rPr>
              <a:t>('...</a:t>
            </a:r>
            <a:r>
              <a:rPr lang="da-DK" sz="2000" dirty="0" err="1">
                <a:latin typeface="Courier"/>
                <a:cs typeface="Courier"/>
              </a:rPr>
              <a:t>Adjusting</a:t>
            </a:r>
            <a:r>
              <a:rPr lang="da-DK" sz="2000" dirty="0">
                <a:latin typeface="Courier"/>
                <a:cs typeface="Courier"/>
              </a:rPr>
              <a:t> </a:t>
            </a:r>
            <a:r>
              <a:rPr lang="da-DK" sz="2000" dirty="0" err="1">
                <a:latin typeface="Courier"/>
                <a:cs typeface="Courier"/>
              </a:rPr>
              <a:t>Servo</a:t>
            </a:r>
            <a:r>
              <a:rPr lang="da-DK" sz="2000" dirty="0">
                <a:latin typeface="Courier"/>
                <a:cs typeface="Courier"/>
              </a:rPr>
              <a:t> to angle ['+(position += </a:t>
            </a:r>
            <a:r>
              <a:rPr lang="da-DK" sz="2000" dirty="0" err="1">
                <a:latin typeface="Courier"/>
                <a:cs typeface="Courier"/>
              </a:rPr>
              <a:t>adjustment</a:t>
            </a:r>
            <a:r>
              <a:rPr lang="da-DK" sz="2000" dirty="0">
                <a:latin typeface="Courier"/>
                <a:cs typeface="Courier"/>
              </a:rPr>
              <a:t>)+']');</a:t>
            </a:r>
          </a:p>
          <a:p>
            <a:pPr marL="0" indent="0">
              <a:buNone/>
            </a:pPr>
            <a:r>
              <a:rPr lang="da-DK" sz="2000" dirty="0">
                <a:latin typeface="Courier"/>
                <a:cs typeface="Courier"/>
              </a:rPr>
              <a:t>  }</a:t>
            </a:r>
          </a:p>
          <a:p>
            <a:pPr marL="0" indent="0">
              <a:buNone/>
            </a:pPr>
            <a:endParaRPr lang="da-DK" sz="2000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da-DK" sz="2000" dirty="0">
                <a:latin typeface="Courier"/>
                <a:cs typeface="Courier"/>
              </a:rPr>
              <a:t>  </a:t>
            </a:r>
            <a:r>
              <a:rPr lang="da-DK" sz="2000" dirty="0" err="1">
                <a:latin typeface="Courier"/>
                <a:cs typeface="Courier"/>
              </a:rPr>
              <a:t>return</a:t>
            </a:r>
            <a:r>
              <a:rPr lang="da-DK" sz="2000" dirty="0">
                <a:latin typeface="Courier"/>
                <a:cs typeface="Courier"/>
              </a:rPr>
              <a:t> </a:t>
            </a:r>
            <a:r>
              <a:rPr lang="da-DK" sz="2000" dirty="0" err="1">
                <a:latin typeface="Courier"/>
                <a:cs typeface="Courier"/>
              </a:rPr>
              <a:t>adjustment</a:t>
            </a:r>
            <a:r>
              <a:rPr lang="da-DK" sz="2000" dirty="0">
                <a:latin typeface="Courier"/>
                <a:cs typeface="Courier"/>
              </a:rPr>
              <a:t>;</a:t>
            </a:r>
          </a:p>
          <a:p>
            <a:pPr marL="0" indent="0">
              <a:buNone/>
            </a:pPr>
            <a:r>
              <a:rPr lang="da-DK" sz="2000" dirty="0">
                <a:latin typeface="Courier"/>
                <a:cs typeface="Courier"/>
              </a:rPr>
              <a:t>}</a:t>
            </a:r>
            <a:r>
              <a:rPr lang="en-US" sz="2000" dirty="0" smtClean="0">
                <a:latin typeface="Courier"/>
                <a:cs typeface="Courier"/>
              </a:rPr>
              <a:t>;</a:t>
            </a:r>
            <a:endParaRPr lang="en-US" sz="2000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42920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04363" y="1175583"/>
            <a:ext cx="8606117" cy="4211307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solidFill>
                  <a:schemeClr val="accent6">
                    <a:lumMod val="75000"/>
                  </a:schemeClr>
                </a:solidFill>
              </a:rPr>
              <a:t>Exercise Six</a:t>
            </a:r>
          </a:p>
          <a:p>
            <a:r>
              <a:rPr lang="en-US" sz="8000" dirty="0">
                <a:solidFill>
                  <a:schemeClr val="accent6">
                    <a:lumMod val="75000"/>
                  </a:schemeClr>
                </a:solidFill>
              </a:rPr>
              <a:t>Adding MQTT to the Mix</a:t>
            </a:r>
          </a:p>
        </p:txBody>
      </p:sp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62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rcRect l="-22424" r="-22424"/>
          <a:stretch>
            <a:fillRect/>
          </a:stretch>
        </p:blipFill>
        <p:spPr>
          <a:xfrm>
            <a:off x="-437193" y="745236"/>
            <a:ext cx="10089558" cy="5548868"/>
          </a:xfrm>
        </p:spPr>
      </p:pic>
    </p:spTree>
    <p:extLst>
      <p:ext uri="{BB962C8B-B14F-4D97-AF65-F5344CB8AC3E}">
        <p14:creationId xmlns:p14="http://schemas.microsoft.com/office/powerpoint/2010/main" val="3558877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b="1" dirty="0" smtClean="0">
                <a:solidFill>
                  <a:schemeClr val="accent6">
                    <a:lumMod val="75000"/>
                  </a:schemeClr>
                </a:solidFill>
                <a:ea typeface="AppleGothic"/>
                <a:cs typeface="AppleGothic"/>
              </a:rPr>
              <a:t>MQTT – MQ </a:t>
            </a:r>
            <a:r>
              <a:rPr lang="nb-NO" b="1" dirty="0" err="1" smtClean="0">
                <a:solidFill>
                  <a:schemeClr val="accent6">
                    <a:lumMod val="75000"/>
                  </a:schemeClr>
                </a:solidFill>
                <a:ea typeface="AppleGothic"/>
                <a:cs typeface="AppleGothic"/>
              </a:rPr>
              <a:t>Telemetry</a:t>
            </a:r>
            <a:r>
              <a:rPr lang="nb-NO" b="1" dirty="0" smtClean="0">
                <a:solidFill>
                  <a:schemeClr val="accent6">
                    <a:lumMod val="75000"/>
                  </a:schemeClr>
                </a:solidFill>
                <a:ea typeface="AppleGothic"/>
                <a:cs typeface="AppleGothic"/>
              </a:rPr>
              <a:t> Transport</a:t>
            </a:r>
            <a:endParaRPr lang="nb-NO" b="1" dirty="0">
              <a:solidFill>
                <a:schemeClr val="accent6">
                  <a:lumMod val="75000"/>
                </a:schemeClr>
              </a:solidFill>
              <a:ea typeface="AppleGothic"/>
              <a:cs typeface="AppleGothic"/>
            </a:endParaRPr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b-NO" dirty="0" err="1" smtClean="0">
                <a:solidFill>
                  <a:srgbClr val="E46C0A"/>
                </a:solidFill>
                <a:ea typeface="AppleGothic"/>
                <a:cs typeface="AppleGothic"/>
              </a:rPr>
              <a:t>Internet</a:t>
            </a:r>
            <a:r>
              <a:rPr lang="nb-NO" dirty="0" smtClean="0">
                <a:solidFill>
                  <a:srgbClr val="E46C0A"/>
                </a:solidFill>
                <a:ea typeface="AppleGothic"/>
                <a:cs typeface="AppleGothic"/>
              </a:rPr>
              <a:t> </a:t>
            </a:r>
            <a:r>
              <a:rPr lang="nb-NO" dirty="0" err="1" smtClean="0">
                <a:solidFill>
                  <a:srgbClr val="E46C0A"/>
                </a:solidFill>
                <a:ea typeface="AppleGothic"/>
                <a:cs typeface="AppleGothic"/>
              </a:rPr>
              <a:t>of</a:t>
            </a:r>
            <a:r>
              <a:rPr lang="nb-NO" dirty="0" smtClean="0">
                <a:solidFill>
                  <a:srgbClr val="E46C0A"/>
                </a:solidFill>
                <a:ea typeface="AppleGothic"/>
                <a:cs typeface="AppleGothic"/>
              </a:rPr>
              <a:t> Things </a:t>
            </a:r>
            <a:r>
              <a:rPr lang="nb-NO" dirty="0" err="1" smtClean="0">
                <a:solidFill>
                  <a:srgbClr val="E46C0A"/>
                </a:solidFill>
                <a:ea typeface="AppleGothic"/>
                <a:cs typeface="AppleGothic"/>
              </a:rPr>
              <a:t>connectivity</a:t>
            </a:r>
            <a:r>
              <a:rPr lang="nb-NO" dirty="0" smtClean="0">
                <a:solidFill>
                  <a:srgbClr val="E46C0A"/>
                </a:solidFill>
                <a:ea typeface="AppleGothic"/>
                <a:cs typeface="AppleGothic"/>
              </a:rPr>
              <a:t> </a:t>
            </a:r>
            <a:r>
              <a:rPr lang="nb-NO" dirty="0" err="1" smtClean="0">
                <a:solidFill>
                  <a:srgbClr val="E46C0A"/>
                </a:solidFill>
                <a:ea typeface="AppleGothic"/>
                <a:cs typeface="AppleGothic"/>
              </a:rPr>
              <a:t>protocol</a:t>
            </a:r>
            <a:r>
              <a:rPr lang="nb-NO" dirty="0" smtClean="0">
                <a:solidFill>
                  <a:srgbClr val="E46C0A"/>
                </a:solidFill>
                <a:ea typeface="AppleGothic"/>
                <a:cs typeface="AppleGothic"/>
              </a:rPr>
              <a:t>.</a:t>
            </a:r>
          </a:p>
          <a:p>
            <a:endParaRPr lang="nb-NO" dirty="0">
              <a:solidFill>
                <a:srgbClr val="E46C0A"/>
              </a:solidFill>
              <a:ea typeface="AppleGothic"/>
              <a:cs typeface="AppleGothic"/>
            </a:endParaRPr>
          </a:p>
          <a:p>
            <a:r>
              <a:rPr lang="nb-NO" dirty="0" err="1" smtClean="0">
                <a:solidFill>
                  <a:srgbClr val="E46C0A"/>
                </a:solidFill>
                <a:ea typeface="AppleGothic"/>
                <a:cs typeface="AppleGothic"/>
              </a:rPr>
              <a:t>Designed</a:t>
            </a:r>
            <a:r>
              <a:rPr lang="nb-NO" dirty="0" smtClean="0">
                <a:solidFill>
                  <a:srgbClr val="E46C0A"/>
                </a:solidFill>
                <a:ea typeface="AppleGothic"/>
                <a:cs typeface="AppleGothic"/>
              </a:rPr>
              <a:t> to be </a:t>
            </a:r>
            <a:r>
              <a:rPr lang="nb-NO" dirty="0" err="1" smtClean="0">
                <a:solidFill>
                  <a:srgbClr val="E46C0A"/>
                </a:solidFill>
                <a:ea typeface="AppleGothic"/>
                <a:cs typeface="AppleGothic"/>
              </a:rPr>
              <a:t>lightweight</a:t>
            </a:r>
            <a:r>
              <a:rPr lang="nb-NO" dirty="0" smtClean="0">
                <a:solidFill>
                  <a:srgbClr val="E46C0A"/>
                </a:solidFill>
                <a:ea typeface="AppleGothic"/>
                <a:cs typeface="AppleGothic"/>
              </a:rPr>
              <a:t> – </a:t>
            </a:r>
            <a:r>
              <a:rPr lang="nb-NO" dirty="0" err="1" smtClean="0">
                <a:solidFill>
                  <a:srgbClr val="E46C0A"/>
                </a:solidFill>
                <a:ea typeface="AppleGothic"/>
                <a:cs typeface="AppleGothic"/>
              </a:rPr>
              <a:t>little</a:t>
            </a:r>
            <a:r>
              <a:rPr lang="nb-NO" dirty="0" smtClean="0">
                <a:solidFill>
                  <a:srgbClr val="E46C0A"/>
                </a:solidFill>
                <a:ea typeface="AppleGothic"/>
                <a:cs typeface="AppleGothic"/>
              </a:rPr>
              <a:t> overhead and </a:t>
            </a:r>
            <a:r>
              <a:rPr lang="nb-NO" dirty="0" err="1" smtClean="0">
                <a:solidFill>
                  <a:srgbClr val="E46C0A"/>
                </a:solidFill>
                <a:ea typeface="AppleGothic"/>
                <a:cs typeface="AppleGothic"/>
              </a:rPr>
              <a:t>small</a:t>
            </a:r>
            <a:r>
              <a:rPr lang="nb-NO" dirty="0" smtClean="0">
                <a:solidFill>
                  <a:srgbClr val="E46C0A"/>
                </a:solidFill>
                <a:ea typeface="AppleGothic"/>
                <a:cs typeface="AppleGothic"/>
              </a:rPr>
              <a:t> </a:t>
            </a:r>
            <a:r>
              <a:rPr lang="nb-NO" dirty="0" err="1" smtClean="0">
                <a:solidFill>
                  <a:srgbClr val="E46C0A"/>
                </a:solidFill>
                <a:ea typeface="AppleGothic"/>
                <a:cs typeface="AppleGothic"/>
              </a:rPr>
              <a:t>footprint</a:t>
            </a:r>
            <a:r>
              <a:rPr lang="nb-NO" dirty="0" smtClean="0">
                <a:solidFill>
                  <a:srgbClr val="E46C0A"/>
                </a:solidFill>
                <a:ea typeface="AppleGothic"/>
                <a:cs typeface="AppleGothic"/>
              </a:rPr>
              <a:t>.</a:t>
            </a:r>
          </a:p>
          <a:p>
            <a:endParaRPr lang="nb-NO" dirty="0">
              <a:solidFill>
                <a:srgbClr val="E46C0A"/>
              </a:solidFill>
              <a:ea typeface="AppleGothic"/>
              <a:cs typeface="AppleGothic"/>
            </a:endParaRPr>
          </a:p>
          <a:p>
            <a:r>
              <a:rPr lang="nb-NO" dirty="0" smtClean="0">
                <a:solidFill>
                  <a:srgbClr val="E46C0A"/>
                </a:solidFill>
                <a:ea typeface="AppleGothic"/>
                <a:cs typeface="AppleGothic"/>
              </a:rPr>
              <a:t>Pub/sub </a:t>
            </a:r>
            <a:r>
              <a:rPr lang="nb-NO" dirty="0" err="1" smtClean="0">
                <a:solidFill>
                  <a:srgbClr val="E46C0A"/>
                </a:solidFill>
                <a:ea typeface="AppleGothic"/>
                <a:cs typeface="AppleGothic"/>
              </a:rPr>
              <a:t>message</a:t>
            </a:r>
            <a:r>
              <a:rPr lang="nb-NO" dirty="0" smtClean="0">
                <a:solidFill>
                  <a:srgbClr val="E46C0A"/>
                </a:solidFill>
                <a:ea typeface="AppleGothic"/>
                <a:cs typeface="AppleGothic"/>
              </a:rPr>
              <a:t> transport.</a:t>
            </a:r>
          </a:p>
          <a:p>
            <a:endParaRPr lang="nb-NO" dirty="0">
              <a:solidFill>
                <a:srgbClr val="E46C0A"/>
              </a:solidFill>
              <a:ea typeface="AppleGothic"/>
              <a:cs typeface="AppleGothic"/>
            </a:endParaRPr>
          </a:p>
          <a:p>
            <a:r>
              <a:rPr lang="nb-NO" dirty="0" smtClean="0">
                <a:solidFill>
                  <a:srgbClr val="E46C0A"/>
                </a:solidFill>
                <a:ea typeface="AppleGothic"/>
                <a:cs typeface="AppleGothic"/>
              </a:rPr>
              <a:t>Used by </a:t>
            </a:r>
            <a:r>
              <a:rPr lang="nb-NO" dirty="0" err="1" smtClean="0">
                <a:solidFill>
                  <a:srgbClr val="E46C0A"/>
                </a:solidFill>
                <a:ea typeface="AppleGothic"/>
                <a:cs typeface="AppleGothic"/>
              </a:rPr>
              <a:t>Facebook</a:t>
            </a:r>
            <a:r>
              <a:rPr lang="nb-NO" dirty="0" smtClean="0">
                <a:solidFill>
                  <a:srgbClr val="E46C0A"/>
                </a:solidFill>
                <a:ea typeface="AppleGothic"/>
                <a:cs typeface="AppleGothic"/>
              </a:rPr>
              <a:t> for </a:t>
            </a:r>
            <a:r>
              <a:rPr lang="nb-NO" dirty="0" err="1" smtClean="0">
                <a:solidFill>
                  <a:srgbClr val="E46C0A"/>
                </a:solidFill>
                <a:ea typeface="AppleGothic"/>
                <a:cs typeface="AppleGothic"/>
              </a:rPr>
              <a:t>pushing</a:t>
            </a:r>
            <a:r>
              <a:rPr lang="nb-NO" dirty="0" smtClean="0">
                <a:solidFill>
                  <a:srgbClr val="E46C0A"/>
                </a:solidFill>
                <a:ea typeface="AppleGothic"/>
                <a:cs typeface="AppleGothic"/>
              </a:rPr>
              <a:t> </a:t>
            </a:r>
            <a:r>
              <a:rPr lang="nb-NO" dirty="0" err="1" smtClean="0">
                <a:solidFill>
                  <a:srgbClr val="E46C0A"/>
                </a:solidFill>
                <a:ea typeface="AppleGothic"/>
                <a:cs typeface="AppleGothic"/>
              </a:rPr>
              <a:t>updates</a:t>
            </a:r>
            <a:r>
              <a:rPr lang="nb-NO" dirty="0" smtClean="0">
                <a:solidFill>
                  <a:srgbClr val="E46C0A"/>
                </a:solidFill>
                <a:ea typeface="AppleGothic"/>
                <a:cs typeface="AppleGothic"/>
              </a:rPr>
              <a:t> to mobile </a:t>
            </a:r>
            <a:r>
              <a:rPr lang="nb-NO" dirty="0" err="1" smtClean="0">
                <a:solidFill>
                  <a:srgbClr val="E46C0A"/>
                </a:solidFill>
                <a:ea typeface="AppleGothic"/>
                <a:cs typeface="AppleGothic"/>
              </a:rPr>
              <a:t>clients</a:t>
            </a:r>
            <a:r>
              <a:rPr lang="nb-NO" dirty="0" smtClean="0">
                <a:solidFill>
                  <a:srgbClr val="E46C0A"/>
                </a:solidFill>
                <a:ea typeface="AppleGothic"/>
                <a:cs typeface="AppleGothic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7130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5-05-15 at 15.49.1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765" r="-8765"/>
          <a:stretch>
            <a:fillRect/>
          </a:stretch>
        </p:blipFill>
        <p:spPr>
          <a:xfrm>
            <a:off x="-966433" y="0"/>
            <a:ext cx="12469430" cy="6858000"/>
          </a:xfrm>
        </p:spPr>
      </p:pic>
      <p:sp>
        <p:nvSpPr>
          <p:cNvPr id="5" name="Rectangle 4"/>
          <p:cNvSpPr/>
          <p:nvPr/>
        </p:nvSpPr>
        <p:spPr>
          <a:xfrm>
            <a:off x="724173" y="1428134"/>
            <a:ext cx="2571340" cy="850198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943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 descr="Arduino_Uno_Angl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23" y="-140244"/>
            <a:ext cx="4021861" cy="4021861"/>
          </a:xfrm>
          <a:prstGeom prst="rect">
            <a:avLst/>
          </a:prstGeom>
        </p:spPr>
      </p:pic>
      <p:pic>
        <p:nvPicPr>
          <p:cNvPr id="5" name="Bilde 4" descr="sgier-johnny-fiv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796" y="3026194"/>
            <a:ext cx="3305246" cy="3305246"/>
          </a:xfrm>
          <a:prstGeom prst="rect">
            <a:avLst/>
          </a:prstGeom>
        </p:spPr>
      </p:pic>
      <p:pic>
        <p:nvPicPr>
          <p:cNvPr id="6" name="Bilde 5" descr="nod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99" y="3594623"/>
            <a:ext cx="3086954" cy="2963476"/>
          </a:xfrm>
          <a:prstGeom prst="rect">
            <a:avLst/>
          </a:prstGeom>
        </p:spPr>
      </p:pic>
      <p:pic>
        <p:nvPicPr>
          <p:cNvPr id="7" name="Bilde 6" descr="Npm-logo.svg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121" y="923643"/>
            <a:ext cx="3582628" cy="1393642"/>
          </a:xfrm>
          <a:prstGeom prst="rect">
            <a:avLst/>
          </a:prstGeom>
        </p:spPr>
      </p:pic>
      <p:pic>
        <p:nvPicPr>
          <p:cNvPr id="8" name="Picture 7" descr="Unknown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645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23"/>
    </mc:Choice>
    <mc:Fallback xmlns="">
      <p:transition xmlns:p14="http://schemas.microsoft.com/office/powerpoint/2010/main" spd="slow" advTm="4422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5-05-15 at 15.00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82" y="2593804"/>
            <a:ext cx="1872446" cy="1060121"/>
          </a:xfrm>
          <a:prstGeom prst="rect">
            <a:avLst/>
          </a:prstGeom>
          <a:ln w="28575" cmpd="sng">
            <a:noFill/>
          </a:ln>
        </p:spPr>
      </p:pic>
      <p:sp>
        <p:nvSpPr>
          <p:cNvPr id="5" name="Rectangle 4"/>
          <p:cNvSpPr/>
          <p:nvPr/>
        </p:nvSpPr>
        <p:spPr>
          <a:xfrm>
            <a:off x="3314471" y="331241"/>
            <a:ext cx="2298463" cy="6193172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9634" y="2610474"/>
            <a:ext cx="899350" cy="1045756"/>
          </a:xfrm>
          <a:prstGeom prst="rect">
            <a:avLst/>
          </a:prstGeom>
        </p:spPr>
      </p:pic>
      <p:pic>
        <p:nvPicPr>
          <p:cNvPr id="7" name="Plassholder for innhold 3" descr="FullSizeRend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6389585" y="2388818"/>
            <a:ext cx="2842999" cy="15635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53994" y="3973350"/>
            <a:ext cx="236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Johnny-Five &amp; </a:t>
            </a:r>
            <a:r>
              <a:rPr lang="en-US" b="1" dirty="0" err="1" smtClean="0"/>
              <a:t>Arduino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335461" y="3746429"/>
            <a:ext cx="22088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Public MQTT Broker</a:t>
            </a:r>
          </a:p>
          <a:p>
            <a:pPr algn="ctr"/>
            <a:r>
              <a:rPr lang="en-US" dirty="0" smtClean="0"/>
              <a:t>(Pub/Sub messaging)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8182" y="3658181"/>
            <a:ext cx="191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MQTT Web Client</a:t>
            </a:r>
            <a:endParaRPr lang="en-US" b="1" dirty="0"/>
          </a:p>
        </p:txBody>
      </p:sp>
      <p:sp>
        <p:nvSpPr>
          <p:cNvPr id="15" name="Rectangle 14"/>
          <p:cNvSpPr/>
          <p:nvPr/>
        </p:nvSpPr>
        <p:spPr>
          <a:xfrm>
            <a:off x="92313" y="2337252"/>
            <a:ext cx="2298463" cy="1795268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554507" y="2199074"/>
            <a:ext cx="2502902" cy="2164600"/>
          </a:xfrm>
          <a:prstGeom prst="rect">
            <a:avLst/>
          </a:prstGeom>
          <a:noFill/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/>
          <p:cNvSpPr/>
          <p:nvPr/>
        </p:nvSpPr>
        <p:spPr>
          <a:xfrm>
            <a:off x="3441814" y="733514"/>
            <a:ext cx="2060067" cy="914400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933691" y="867547"/>
            <a:ext cx="1076224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i="1" dirty="0"/>
              <a:t>r</a:t>
            </a:r>
            <a:r>
              <a:rPr lang="en-US" i="1" dirty="0" smtClean="0"/>
              <a:t>esponse</a:t>
            </a:r>
          </a:p>
          <a:p>
            <a:pPr algn="ctr"/>
            <a:r>
              <a:rPr lang="en-US" i="1" dirty="0" smtClean="0"/>
              <a:t>queue</a:t>
            </a:r>
            <a:endParaRPr lang="en-US" i="1" dirty="0"/>
          </a:p>
        </p:txBody>
      </p:sp>
      <p:sp>
        <p:nvSpPr>
          <p:cNvPr id="20" name="Diamond 19"/>
          <p:cNvSpPr/>
          <p:nvPr/>
        </p:nvSpPr>
        <p:spPr>
          <a:xfrm>
            <a:off x="3456376" y="5164125"/>
            <a:ext cx="2060067" cy="914400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 w="28575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3923196" y="5327189"/>
            <a:ext cx="12014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 smtClean="0"/>
              <a:t>command</a:t>
            </a:r>
          </a:p>
          <a:p>
            <a:pPr algn="ctr"/>
            <a:r>
              <a:rPr lang="en-US" i="1" dirty="0" smtClean="0"/>
              <a:t>queue</a:t>
            </a:r>
            <a:endParaRPr lang="en-US" i="1" dirty="0"/>
          </a:p>
        </p:txBody>
      </p:sp>
      <p:cxnSp>
        <p:nvCxnSpPr>
          <p:cNvPr id="23" name="Curved Connector 22"/>
          <p:cNvCxnSpPr>
            <a:stCxn id="15" idx="0"/>
            <a:endCxn id="17" idx="1"/>
          </p:cNvCxnSpPr>
          <p:nvPr/>
        </p:nvCxnSpPr>
        <p:spPr>
          <a:xfrm rot="5400000" flipH="1" flipV="1">
            <a:off x="1768410" y="663849"/>
            <a:ext cx="1146538" cy="2200269"/>
          </a:xfrm>
          <a:prstGeom prst="curvedConnector2">
            <a:avLst/>
          </a:prstGeom>
          <a:ln w="76200" cmpd="sng">
            <a:solidFill>
              <a:srgbClr val="FF0000"/>
            </a:solidFill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Curved Connector 25"/>
          <p:cNvCxnSpPr>
            <a:stCxn id="16" idx="0"/>
          </p:cNvCxnSpPr>
          <p:nvPr/>
        </p:nvCxnSpPr>
        <p:spPr>
          <a:xfrm rot="16200000" flipV="1">
            <a:off x="6178436" y="571552"/>
            <a:ext cx="1008360" cy="2246684"/>
          </a:xfrm>
          <a:prstGeom prst="curvedConnector2">
            <a:avLst/>
          </a:prstGeom>
          <a:ln w="76200" cmpd="sng">
            <a:solidFill>
              <a:srgbClr val="FF0000"/>
            </a:solidFill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Curved Connector 27"/>
          <p:cNvCxnSpPr>
            <a:stCxn id="15" idx="2"/>
            <a:endCxn id="20" idx="1"/>
          </p:cNvCxnSpPr>
          <p:nvPr/>
        </p:nvCxnSpPr>
        <p:spPr>
          <a:xfrm rot="16200000" flipH="1">
            <a:off x="1604558" y="3769506"/>
            <a:ext cx="1488805" cy="2214831"/>
          </a:xfrm>
          <a:prstGeom prst="curvedConnector2">
            <a:avLst/>
          </a:prstGeom>
          <a:ln w="76200" cmpd="sng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16" idx="2"/>
            <a:endCxn id="20" idx="3"/>
          </p:cNvCxnSpPr>
          <p:nvPr/>
        </p:nvCxnSpPr>
        <p:spPr>
          <a:xfrm rot="5400000">
            <a:off x="6032376" y="3847742"/>
            <a:ext cx="1257651" cy="2289515"/>
          </a:xfrm>
          <a:prstGeom prst="curvedConnector2">
            <a:avLst/>
          </a:prstGeom>
          <a:ln w="76200" cmpd="sng">
            <a:solidFill>
              <a:srgbClr val="FF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964177" y="1064757"/>
            <a:ext cx="1318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4. Subscribe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09963" y="5436658"/>
            <a:ext cx="1318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2. Subscribe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56784" y="5433878"/>
            <a:ext cx="109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1. Publish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09963" y="1064757"/>
            <a:ext cx="1091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3. Publish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3232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lassholder for innhold 3" descr="FullSizeRender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-1762923" y="-13358"/>
            <a:ext cx="12744168" cy="7008802"/>
          </a:xfrm>
        </p:spPr>
      </p:pic>
      <p:sp>
        <p:nvSpPr>
          <p:cNvPr id="5" name="TekstSylinder 4"/>
          <p:cNvSpPr txBox="1"/>
          <p:nvPr/>
        </p:nvSpPr>
        <p:spPr>
          <a:xfrm>
            <a:off x="419287" y="160890"/>
            <a:ext cx="3163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400" b="1" dirty="0" smtClean="0">
                <a:solidFill>
                  <a:schemeClr val="bg1"/>
                </a:solidFill>
              </a:rPr>
              <a:t>Laptop </a:t>
            </a:r>
            <a:r>
              <a:rPr lang="nb-NO" sz="2400" b="1" dirty="0" err="1">
                <a:solidFill>
                  <a:schemeClr val="bg1"/>
                </a:solidFill>
              </a:rPr>
              <a:t>r</a:t>
            </a:r>
            <a:r>
              <a:rPr lang="nb-NO" sz="2400" b="1" dirty="0" err="1" smtClean="0">
                <a:solidFill>
                  <a:schemeClr val="bg1"/>
                </a:solidFill>
              </a:rPr>
              <a:t>unning</a:t>
            </a:r>
            <a:r>
              <a:rPr lang="nb-NO" sz="2400" b="1" dirty="0" smtClean="0">
                <a:solidFill>
                  <a:schemeClr val="bg1"/>
                </a:solidFill>
              </a:rPr>
              <a:t> Johnny-Five</a:t>
            </a:r>
            <a:endParaRPr lang="nb-NO" sz="2400" b="1" dirty="0">
              <a:solidFill>
                <a:schemeClr val="bg1"/>
              </a:solidFill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6869256" y="5033794"/>
            <a:ext cx="2274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400" b="1" dirty="0" err="1" smtClean="0">
                <a:solidFill>
                  <a:schemeClr val="bg1"/>
                </a:solidFill>
              </a:rPr>
              <a:t>Arduino</a:t>
            </a:r>
            <a:r>
              <a:rPr lang="nb-NO" sz="2400" b="1" dirty="0" smtClean="0">
                <a:solidFill>
                  <a:schemeClr val="bg1"/>
                </a:solidFill>
              </a:rPr>
              <a:t>  Uno </a:t>
            </a:r>
            <a:r>
              <a:rPr lang="nb-NO" sz="2400" b="1" dirty="0" err="1" smtClean="0">
                <a:solidFill>
                  <a:schemeClr val="bg1"/>
                </a:solidFill>
              </a:rPr>
              <a:t>running</a:t>
            </a:r>
            <a:r>
              <a:rPr lang="nb-NO" sz="2400" b="1" dirty="0" smtClean="0">
                <a:solidFill>
                  <a:schemeClr val="bg1"/>
                </a:solidFill>
              </a:rPr>
              <a:t> </a:t>
            </a:r>
            <a:r>
              <a:rPr lang="nb-NO" sz="2400" b="1" dirty="0" err="1" smtClean="0">
                <a:solidFill>
                  <a:schemeClr val="bg1"/>
                </a:solidFill>
              </a:rPr>
              <a:t>Firmata</a:t>
            </a:r>
            <a:endParaRPr lang="nb-NO" sz="2400" b="1" dirty="0">
              <a:solidFill>
                <a:schemeClr val="bg1"/>
              </a:solidFill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5220840" y="1486850"/>
            <a:ext cx="22747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400" b="1" dirty="0" smtClean="0">
                <a:solidFill>
                  <a:schemeClr val="bg1"/>
                </a:solidFill>
              </a:rPr>
              <a:t>Serial Cable</a:t>
            </a:r>
          </a:p>
          <a:p>
            <a:pPr algn="ctr"/>
            <a:r>
              <a:rPr lang="nb-NO" sz="2400" b="1" dirty="0" err="1" smtClean="0">
                <a:solidFill>
                  <a:schemeClr val="bg1"/>
                </a:solidFill>
              </a:rPr>
              <a:t>Allowing</a:t>
            </a:r>
            <a:r>
              <a:rPr lang="nb-NO" sz="2400" b="1" dirty="0" smtClean="0">
                <a:solidFill>
                  <a:schemeClr val="bg1"/>
                </a:solidFill>
              </a:rPr>
              <a:t> Johnny-Five to talk to </a:t>
            </a:r>
            <a:r>
              <a:rPr lang="nb-NO" sz="2400" b="1" dirty="0" err="1" smtClean="0">
                <a:solidFill>
                  <a:schemeClr val="bg1"/>
                </a:solidFill>
              </a:rPr>
              <a:t>Firmata</a:t>
            </a:r>
            <a:endParaRPr lang="nb-NO" sz="2400" b="1" dirty="0">
              <a:solidFill>
                <a:schemeClr val="bg1"/>
              </a:solidFill>
            </a:endParaRPr>
          </a:p>
        </p:txBody>
      </p:sp>
      <p:pic>
        <p:nvPicPr>
          <p:cNvPr id="8" name="Picture 7" descr="Unkn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973370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6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5"/>
    </mc:Choice>
    <mc:Fallback xmlns="">
      <p:transition xmlns:p14="http://schemas.microsoft.com/office/powerpoint/2010/main" spd="slow" advTm="245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ssholder for innhold 3" descr="ARDX-01_1024x1024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09492" y="667796"/>
            <a:ext cx="9575233" cy="5266009"/>
          </a:xfrm>
        </p:spPr>
      </p:pic>
      <p:pic>
        <p:nvPicPr>
          <p:cNvPr id="3" name="Picture 2" descr="Unkn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7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42"/>
    </mc:Choice>
    <mc:Fallback xmlns="">
      <p:transition xmlns:p14="http://schemas.microsoft.com/office/powerpoint/2010/main" spd="slow" advTm="2334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2015-04-16 12.49.52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83" r="-11516"/>
          <a:stretch/>
        </p:blipFill>
        <p:spPr>
          <a:xfrm rot="5400000">
            <a:off x="446921" y="-1038622"/>
            <a:ext cx="8229601" cy="9143208"/>
          </a:xfrm>
        </p:spPr>
      </p:pic>
      <p:cxnSp>
        <p:nvCxnSpPr>
          <p:cNvPr id="6" name="Straight Connector 5"/>
          <p:cNvCxnSpPr/>
          <p:nvPr/>
        </p:nvCxnSpPr>
        <p:spPr>
          <a:xfrm flipV="1">
            <a:off x="976060" y="892183"/>
            <a:ext cx="7294209" cy="2099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986555" y="1149545"/>
            <a:ext cx="7294209" cy="2099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86555" y="5463510"/>
            <a:ext cx="7294209" cy="2099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997050" y="5741864"/>
            <a:ext cx="7294209" cy="2099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87068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75906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438287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69184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958022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220403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435338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724176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986557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222483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490331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752711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988638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277476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539857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770754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059592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321973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536908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825746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88127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324053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91901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54281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085178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374016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636397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872323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140171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402551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08932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197770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460151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691048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979886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242267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457202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746040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008421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44347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512195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774575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010502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299340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561721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792618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081456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343837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558772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847610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109991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345917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613765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876145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107042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395880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658261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7894187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8162035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424415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35259" y="3285330"/>
            <a:ext cx="8151541" cy="12700"/>
          </a:xfrm>
          <a:prstGeom prst="straightConnector1">
            <a:avLst/>
          </a:prstGeom>
          <a:ln w="76200" cmpd="sng">
            <a:solidFill>
              <a:srgbClr val="FF0000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098387" y="3092372"/>
            <a:ext cx="31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971467" y="3080859"/>
            <a:ext cx="31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544454" y="3090168"/>
            <a:ext cx="31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334429" y="3083612"/>
            <a:ext cx="31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5690834" y="3090168"/>
            <a:ext cx="31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865645" y="3102868"/>
            <a:ext cx="31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8006133" y="3092372"/>
            <a:ext cx="31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111" name="Picture 110" descr="Unknow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1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7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8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9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0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6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7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7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8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8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9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9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3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30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3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3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3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4123"/>
            <a:ext cx="7772400" cy="2872521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solidFill>
                  <a:srgbClr val="FF6600"/>
                </a:solidFill>
              </a:rPr>
              <a:t>Exercises</a:t>
            </a:r>
            <a:endParaRPr lang="en-US" sz="9600" b="1" dirty="0">
              <a:solidFill>
                <a:srgbClr val="FF6600"/>
              </a:solidFill>
            </a:endParaRPr>
          </a:p>
        </p:txBody>
      </p:sp>
      <p:pic>
        <p:nvPicPr>
          <p:cNvPr id="3" name="Picture 2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04363" y="1427493"/>
            <a:ext cx="8606117" cy="4211307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rgbClr val="FF6600"/>
                </a:solidFill>
              </a:rPr>
              <a:t>https://</a:t>
            </a:r>
            <a:r>
              <a:rPr lang="en-US" sz="8000" dirty="0" err="1" smtClean="0">
                <a:solidFill>
                  <a:srgbClr val="FF6600"/>
                </a:solidFill>
              </a:rPr>
              <a:t>github.com</a:t>
            </a:r>
            <a:r>
              <a:rPr lang="en-US" sz="8000" dirty="0" smtClean="0">
                <a:solidFill>
                  <a:srgbClr val="FF6600"/>
                </a:solidFill>
              </a:rPr>
              <a:t>/markwest1972/</a:t>
            </a:r>
            <a:r>
              <a:rPr lang="en-US" sz="8000" dirty="0" err="1" smtClean="0">
                <a:solidFill>
                  <a:srgbClr val="FF6600"/>
                </a:solidFill>
              </a:rPr>
              <a:t>johnny_five_intro</a:t>
            </a:r>
            <a:endParaRPr lang="en-US" sz="8000" dirty="0">
              <a:solidFill>
                <a:srgbClr val="FF6600"/>
              </a:solidFill>
            </a:endParaRPr>
          </a:p>
        </p:txBody>
      </p:sp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29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04363" y="1427493"/>
            <a:ext cx="8606117" cy="4211307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solidFill>
                  <a:srgbClr val="FF6600"/>
                </a:solidFill>
              </a:rPr>
              <a:t>Exercise One</a:t>
            </a:r>
          </a:p>
          <a:p>
            <a:r>
              <a:rPr lang="en-US" sz="8000" dirty="0" smtClean="0">
                <a:solidFill>
                  <a:srgbClr val="FF6600"/>
                </a:solidFill>
              </a:rPr>
              <a:t>Installation &amp; Setup</a:t>
            </a:r>
            <a:endParaRPr lang="en-US" sz="8000" dirty="0">
              <a:solidFill>
                <a:srgbClr val="FF6600"/>
              </a:solidFill>
            </a:endParaRPr>
          </a:p>
        </p:txBody>
      </p:sp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90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|2.2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|2.2|0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1625</Words>
  <Application>Microsoft Macintosh PowerPoint</Application>
  <PresentationFormat>On-screen Show (4:3)</PresentationFormat>
  <Paragraphs>247</Paragraphs>
  <Slides>30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Getting started with NodeBots!</vt:lpstr>
      <vt:lpstr>Background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Arduino Pin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MQTT – MQ Telemetry Transport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NodeBots</dc:title>
  <dc:creator>Mark West</dc:creator>
  <cp:lastModifiedBy>Mark West</cp:lastModifiedBy>
  <cp:revision>35</cp:revision>
  <dcterms:created xsi:type="dcterms:W3CDTF">2015-04-16T10:37:22Z</dcterms:created>
  <dcterms:modified xsi:type="dcterms:W3CDTF">2015-05-15T13:51:09Z</dcterms:modified>
</cp:coreProperties>
</file>